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1" r:id="rId2"/>
    <p:sldId id="275" r:id="rId3"/>
    <p:sldId id="258" r:id="rId4"/>
    <p:sldId id="272" r:id="rId5"/>
    <p:sldId id="268" r:id="rId6"/>
    <p:sldId id="269" r:id="rId7"/>
    <p:sldId id="283" r:id="rId8"/>
    <p:sldId id="288" r:id="rId9"/>
    <p:sldId id="286" r:id="rId10"/>
    <p:sldId id="289" r:id="rId11"/>
    <p:sldId id="285" r:id="rId12"/>
    <p:sldId id="284" r:id="rId13"/>
    <p:sldId id="290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 Goschen" initials="CG" lastIdx="2" clrIdx="0">
    <p:extLst>
      <p:ext uri="{19B8F6BF-5375-455C-9EA6-DF929625EA0E}">
        <p15:presenceInfo xmlns:p15="http://schemas.microsoft.com/office/powerpoint/2012/main" userId="S::Cara.Hubert@rclfoods.com::25454a8c-215d-48d6-9b3f-d410eda47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FC9"/>
    <a:srgbClr val="F8D63C"/>
    <a:srgbClr val="42ACA4"/>
    <a:srgbClr val="F4F5E7"/>
    <a:srgbClr val="3990CE"/>
    <a:srgbClr val="61B747"/>
    <a:srgbClr val="588B41"/>
    <a:srgbClr val="80B74D"/>
    <a:srgbClr val="FCFCFC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4T12:21:02.03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4T12:22:13.398" idx="2">
    <p:pos x="10" y="10"/>
    <p:text>Created through white space available on big A1 posters that print retail units = why its free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8F34-8879-4030-8647-B06292FF5D91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E4C2-9E9E-4218-86D7-844CCA5F9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07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13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66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57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7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6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5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16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7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229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99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C3FF-85DA-4A56-AA7E-D2A279D08F7F}" type="datetimeFigureOut">
              <a:rPr lang="en-ZA" smtClean="0"/>
              <a:t>2020/11/24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A341-77C5-4930-89F1-9321BA9CDA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61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36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65ADDE-C5E5-4623-BC78-457D9B82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1EA6E-8DD8-48D8-BEFA-BFC159E7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279" y="2151527"/>
            <a:ext cx="1867089" cy="1320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F36BD-901C-428B-AB26-9CAF2691A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978" y="3825390"/>
            <a:ext cx="1854854" cy="1318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C82EF5-DCF9-4B54-A5D1-B483EA5DE0CE}"/>
              </a:ext>
            </a:extLst>
          </p:cNvPr>
          <p:cNvSpPr/>
          <p:nvPr/>
        </p:nvSpPr>
        <p:spPr>
          <a:xfrm>
            <a:off x="6696635" y="5447071"/>
            <a:ext cx="3267221" cy="1318110"/>
          </a:xfrm>
          <a:prstGeom prst="rect">
            <a:avLst/>
          </a:prstGeom>
          <a:solidFill>
            <a:srgbClr val="F4F5E7"/>
          </a:solidFill>
          <a:ln>
            <a:solidFill>
              <a:srgbClr val="F4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2FDCA-EC44-448C-A475-DC000026B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279" y="5489931"/>
            <a:ext cx="1710986" cy="1213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5D8B0-643F-4C51-88D2-2E5A9A7D8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279" y="3818027"/>
            <a:ext cx="1867456" cy="13181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A8F31B-42A2-4C6F-A122-AEEC8C76BCF0}"/>
              </a:ext>
            </a:extLst>
          </p:cNvPr>
          <p:cNvSpPr/>
          <p:nvPr/>
        </p:nvSpPr>
        <p:spPr>
          <a:xfrm>
            <a:off x="7156282" y="365125"/>
            <a:ext cx="5035718" cy="6337851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5F1F1-846A-4707-BDEF-DAD3187C6EA6}"/>
              </a:ext>
            </a:extLst>
          </p:cNvPr>
          <p:cNvSpPr/>
          <p:nvPr/>
        </p:nvSpPr>
        <p:spPr>
          <a:xfrm>
            <a:off x="3923126" y="313596"/>
            <a:ext cx="5035718" cy="1682907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C2CC3-9FA3-44E7-A3B5-D235C8B50335}"/>
              </a:ext>
            </a:extLst>
          </p:cNvPr>
          <p:cNvSpPr/>
          <p:nvPr/>
        </p:nvSpPr>
        <p:spPr>
          <a:xfrm>
            <a:off x="3379694" y="412372"/>
            <a:ext cx="4400039" cy="825035"/>
          </a:xfrm>
          <a:prstGeom prst="rect">
            <a:avLst/>
          </a:prstGeom>
          <a:solidFill>
            <a:srgbClr val="80B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8D63C"/>
                </a:solidFill>
                <a:latin typeface="Gotham Bold"/>
              </a:rPr>
              <a:t>Where Does It Go?</a:t>
            </a:r>
            <a:endParaRPr lang="en-ZA" sz="3600" b="1" dirty="0">
              <a:solidFill>
                <a:srgbClr val="F8D63C"/>
              </a:solidFill>
              <a:latin typeface="Gotham Bol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BE9473-C126-43ED-B9C9-AC91686235B2}"/>
              </a:ext>
            </a:extLst>
          </p:cNvPr>
          <p:cNvSpPr/>
          <p:nvPr/>
        </p:nvSpPr>
        <p:spPr>
          <a:xfrm>
            <a:off x="8376689" y="-21861"/>
            <a:ext cx="3815311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97F1F9-6151-4156-9BB1-39444CD74D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0260"/>
          <a:stretch/>
        </p:blipFill>
        <p:spPr>
          <a:xfrm>
            <a:off x="8461225" y="2855863"/>
            <a:ext cx="3729860" cy="1153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66009-04B2-43A3-BACE-72B5DBC03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1225" y="4053072"/>
            <a:ext cx="3720004" cy="1213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650821-619C-44D0-A065-5BF714177D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585"/>
          <a:stretch/>
        </p:blipFill>
        <p:spPr>
          <a:xfrm>
            <a:off x="8461225" y="5310131"/>
            <a:ext cx="3524587" cy="1208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9A7FAE-3CA0-4B92-8A6D-0C34C22D61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-6941" b="68846"/>
          <a:stretch/>
        </p:blipFill>
        <p:spPr>
          <a:xfrm>
            <a:off x="8461225" y="351771"/>
            <a:ext cx="3988765" cy="12080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DBCADB-169B-446C-9BDA-E23E0A55AB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378" r="-530" b="34469"/>
          <a:stretch/>
        </p:blipFill>
        <p:spPr>
          <a:xfrm>
            <a:off x="8461225" y="1603817"/>
            <a:ext cx="3749646" cy="12080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4A08A1-5967-42A0-8222-0BD57716F66E}"/>
              </a:ext>
            </a:extLst>
          </p:cNvPr>
          <p:cNvSpPr/>
          <p:nvPr/>
        </p:nvSpPr>
        <p:spPr>
          <a:xfrm>
            <a:off x="3923126" y="1690688"/>
            <a:ext cx="2516143" cy="365125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1B747"/>
                </a:solidFill>
              </a:rPr>
              <a:t>A3 Base Board</a:t>
            </a:r>
            <a:endParaRPr lang="en-ZA" b="1" dirty="0">
              <a:solidFill>
                <a:srgbClr val="61B747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A5A662-DD23-4072-BAE1-5604F0438E2A}"/>
              </a:ext>
            </a:extLst>
          </p:cNvPr>
          <p:cNvCxnSpPr>
            <a:cxnSpLocks/>
          </p:cNvCxnSpPr>
          <p:nvPr/>
        </p:nvCxnSpPr>
        <p:spPr>
          <a:xfrm flipV="1">
            <a:off x="7924800" y="430303"/>
            <a:ext cx="0" cy="5016767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F80538-43C2-4951-B0CE-3046C2256E0C}"/>
              </a:ext>
            </a:extLst>
          </p:cNvPr>
          <p:cNvCxnSpPr>
            <a:cxnSpLocks/>
          </p:cNvCxnSpPr>
          <p:nvPr/>
        </p:nvCxnSpPr>
        <p:spPr>
          <a:xfrm flipH="1">
            <a:off x="7919489" y="439821"/>
            <a:ext cx="577257" cy="0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821420-BA52-4B9A-AC7A-D348142B4C09}"/>
              </a:ext>
            </a:extLst>
          </p:cNvPr>
          <p:cNvCxnSpPr>
            <a:cxnSpLocks/>
          </p:cNvCxnSpPr>
          <p:nvPr/>
        </p:nvCxnSpPr>
        <p:spPr>
          <a:xfrm flipH="1">
            <a:off x="7925747" y="1735513"/>
            <a:ext cx="577257" cy="0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E13E74-B6FE-4419-8AC0-28A26CA8C8E2}"/>
              </a:ext>
            </a:extLst>
          </p:cNvPr>
          <p:cNvCxnSpPr>
            <a:cxnSpLocks/>
          </p:cNvCxnSpPr>
          <p:nvPr/>
        </p:nvCxnSpPr>
        <p:spPr>
          <a:xfrm flipH="1">
            <a:off x="7919488" y="2978046"/>
            <a:ext cx="577257" cy="0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0B1DB4-E944-4D59-8FEA-0830F40759D5}"/>
              </a:ext>
            </a:extLst>
          </p:cNvPr>
          <p:cNvCxnSpPr>
            <a:cxnSpLocks/>
          </p:cNvCxnSpPr>
          <p:nvPr/>
        </p:nvCxnSpPr>
        <p:spPr>
          <a:xfrm flipH="1">
            <a:off x="7919487" y="4187068"/>
            <a:ext cx="577257" cy="0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E55D1D-0E39-42FA-88D2-C1F4B98BF4F3}"/>
              </a:ext>
            </a:extLst>
          </p:cNvPr>
          <p:cNvCxnSpPr>
            <a:cxnSpLocks/>
          </p:cNvCxnSpPr>
          <p:nvPr/>
        </p:nvCxnSpPr>
        <p:spPr>
          <a:xfrm flipH="1">
            <a:off x="7919487" y="5447071"/>
            <a:ext cx="577257" cy="0"/>
          </a:xfrm>
          <a:prstGeom prst="line">
            <a:avLst/>
          </a:prstGeom>
          <a:ln w="38100">
            <a:solidFill>
              <a:srgbClr val="588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4AB13A-2C44-485E-A73D-9079F8AAA438}"/>
              </a:ext>
            </a:extLst>
          </p:cNvPr>
          <p:cNvCxnSpPr/>
          <p:nvPr/>
        </p:nvCxnSpPr>
        <p:spPr>
          <a:xfrm flipH="1">
            <a:off x="6822141" y="3218329"/>
            <a:ext cx="1097346" cy="0"/>
          </a:xfrm>
          <a:prstGeom prst="straightConnector1">
            <a:avLst/>
          </a:prstGeom>
          <a:ln w="38100">
            <a:solidFill>
              <a:srgbClr val="588B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8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66486F-86D8-425F-B7B8-D524B69C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6194E-5689-4FE3-8AF7-EC1E771F9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752045-3616-4FA1-8AA7-1BA188CBA430}"/>
              </a:ext>
            </a:extLst>
          </p:cNvPr>
          <p:cNvSpPr/>
          <p:nvPr/>
        </p:nvSpPr>
        <p:spPr>
          <a:xfrm>
            <a:off x="3639671" y="1690688"/>
            <a:ext cx="7871011" cy="4423241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92914-E531-42EB-914E-770E757E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77" y="1671813"/>
            <a:ext cx="2299273" cy="3101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47272-2B29-412C-8097-5CF89693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892" y="1671813"/>
            <a:ext cx="2240001" cy="3112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FB31D-B9C4-43B5-9CF5-F93F37722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246" y="1666788"/>
            <a:ext cx="3394389" cy="47876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1832148-8470-4E65-9904-85F5DDA3240B}"/>
              </a:ext>
            </a:extLst>
          </p:cNvPr>
          <p:cNvSpPr/>
          <p:nvPr/>
        </p:nvSpPr>
        <p:spPr>
          <a:xfrm>
            <a:off x="8244246" y="1582858"/>
            <a:ext cx="648742" cy="619212"/>
          </a:xfrm>
          <a:prstGeom prst="ellipse">
            <a:avLst/>
          </a:prstGeom>
          <a:noFill/>
          <a:ln w="28575">
            <a:solidFill>
              <a:srgbClr val="588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E2DC33-6AE2-4195-B7CD-21FCC7A36721}"/>
              </a:ext>
            </a:extLst>
          </p:cNvPr>
          <p:cNvSpPr/>
          <p:nvPr/>
        </p:nvSpPr>
        <p:spPr>
          <a:xfrm>
            <a:off x="11025678" y="1582858"/>
            <a:ext cx="648742" cy="619212"/>
          </a:xfrm>
          <a:prstGeom prst="ellipse">
            <a:avLst/>
          </a:prstGeom>
          <a:noFill/>
          <a:ln w="28575">
            <a:solidFill>
              <a:srgbClr val="588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3314F0-9D27-4210-8B25-4358AD5C6191}"/>
              </a:ext>
            </a:extLst>
          </p:cNvPr>
          <p:cNvSpPr/>
          <p:nvPr/>
        </p:nvSpPr>
        <p:spPr>
          <a:xfrm>
            <a:off x="8399757" y="2809788"/>
            <a:ext cx="648742" cy="619212"/>
          </a:xfrm>
          <a:prstGeom prst="ellipse">
            <a:avLst/>
          </a:prstGeom>
          <a:noFill/>
          <a:ln w="28575">
            <a:solidFill>
              <a:srgbClr val="588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8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DEDD1-C68E-4DBB-B0B8-DE9AB86A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537101-2B74-4BE5-A3F3-4DD02270B3D1}"/>
              </a:ext>
            </a:extLst>
          </p:cNvPr>
          <p:cNvSpPr/>
          <p:nvPr/>
        </p:nvSpPr>
        <p:spPr>
          <a:xfrm>
            <a:off x="3899647" y="5065059"/>
            <a:ext cx="7924800" cy="1445819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76522-446D-4317-977F-5D4DC6F3EA3C}"/>
              </a:ext>
            </a:extLst>
          </p:cNvPr>
          <p:cNvSpPr/>
          <p:nvPr/>
        </p:nvSpPr>
        <p:spPr>
          <a:xfrm>
            <a:off x="3580493" y="1493375"/>
            <a:ext cx="8563107" cy="4997647"/>
          </a:xfrm>
          <a:prstGeom prst="rect">
            <a:avLst/>
          </a:prstGeom>
          <a:solidFill>
            <a:srgbClr val="F4F5E7"/>
          </a:solidFill>
          <a:ln>
            <a:solidFill>
              <a:srgbClr val="F4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75559-0301-4DEA-85B7-6C4DBD8D29B4}"/>
              </a:ext>
            </a:extLst>
          </p:cNvPr>
          <p:cNvSpPr/>
          <p:nvPr/>
        </p:nvSpPr>
        <p:spPr>
          <a:xfrm>
            <a:off x="3899647" y="1838259"/>
            <a:ext cx="7924800" cy="385894"/>
          </a:xfrm>
          <a:prstGeom prst="rect">
            <a:avLst/>
          </a:prstGeom>
          <a:solidFill>
            <a:srgbClr val="3990CE"/>
          </a:solidFill>
          <a:ln>
            <a:solidFill>
              <a:srgbClr val="399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Master trainers' workshop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2B250-9D4E-46A7-97D3-69FEE99F6939}"/>
              </a:ext>
            </a:extLst>
          </p:cNvPr>
          <p:cNvSpPr/>
          <p:nvPr/>
        </p:nvSpPr>
        <p:spPr>
          <a:xfrm>
            <a:off x="3888296" y="2945385"/>
            <a:ext cx="7924800" cy="594274"/>
          </a:xfrm>
          <a:prstGeom prst="rect">
            <a:avLst/>
          </a:prstGeom>
          <a:solidFill>
            <a:srgbClr val="61B747"/>
          </a:solidFill>
          <a:ln>
            <a:solidFill>
              <a:srgbClr val="61B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Integrated into their </a:t>
            </a:r>
            <a:r>
              <a:rPr lang="en-US" b="1" dirty="0">
                <a:solidFill>
                  <a:schemeClr val="tx1"/>
                </a:solidFill>
              </a:rPr>
              <a:t>existing training method </a:t>
            </a:r>
            <a:r>
              <a:rPr lang="en-US" dirty="0">
                <a:solidFill>
                  <a:schemeClr val="tx1"/>
                </a:solidFill>
              </a:rPr>
              <a:t>with practitioners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AA4A-D209-48E2-938C-1344CF5AE73B}"/>
              </a:ext>
            </a:extLst>
          </p:cNvPr>
          <p:cNvSpPr/>
          <p:nvPr/>
        </p:nvSpPr>
        <p:spPr>
          <a:xfrm>
            <a:off x="3888296" y="3647423"/>
            <a:ext cx="7924800" cy="579600"/>
          </a:xfrm>
          <a:prstGeom prst="rect">
            <a:avLst/>
          </a:prstGeom>
          <a:solidFill>
            <a:srgbClr val="588B41"/>
          </a:solidFill>
          <a:ln>
            <a:solidFill>
              <a:srgbClr val="588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b="1" dirty="0">
                <a:solidFill>
                  <a:schemeClr val="tx1"/>
                </a:solidFill>
              </a:rPr>
              <a:t>support material </a:t>
            </a:r>
            <a:r>
              <a:rPr lang="en-US" dirty="0">
                <a:solidFill>
                  <a:schemeClr val="tx1"/>
                </a:solidFill>
              </a:rPr>
              <a:t>provided to master trainer for practitioners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A7067-BA97-499F-ABDA-6D41E53CA824}"/>
              </a:ext>
            </a:extLst>
          </p:cNvPr>
          <p:cNvSpPr/>
          <p:nvPr/>
        </p:nvSpPr>
        <p:spPr>
          <a:xfrm>
            <a:off x="4936733" y="4930077"/>
            <a:ext cx="5850625" cy="857891"/>
          </a:xfrm>
          <a:prstGeom prst="rect">
            <a:avLst/>
          </a:prstGeom>
          <a:solidFill>
            <a:srgbClr val="81CFC9"/>
          </a:solidFill>
          <a:ln>
            <a:solidFill>
              <a:srgbClr val="81C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End results: </a:t>
            </a:r>
            <a:r>
              <a:rPr lang="en-US" dirty="0">
                <a:solidFill>
                  <a:schemeClr val="tx1"/>
                </a:solidFill>
              </a:rPr>
              <a:t>resources reach early learning </a:t>
            </a:r>
            <a:r>
              <a:rPr lang="en-US" dirty="0" err="1">
                <a:solidFill>
                  <a:schemeClr val="tx1"/>
                </a:solidFill>
              </a:rPr>
              <a:t>programmes</a:t>
            </a:r>
            <a:r>
              <a:rPr lang="en-US" dirty="0">
                <a:solidFill>
                  <a:schemeClr val="tx1"/>
                </a:solidFill>
              </a:rPr>
              <a:t> with trained practitioners</a:t>
            </a:r>
            <a:endParaRPr lang="en-ZA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836541-FCB2-488E-9941-0D70BCED96C7}"/>
              </a:ext>
            </a:extLst>
          </p:cNvPr>
          <p:cNvCxnSpPr/>
          <p:nvPr/>
        </p:nvCxnSpPr>
        <p:spPr>
          <a:xfrm flipH="1">
            <a:off x="7850696" y="2298583"/>
            <a:ext cx="0" cy="562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6B8AB0-2B50-4B70-9770-F5F60DC5ECB0}"/>
              </a:ext>
            </a:extLst>
          </p:cNvPr>
          <p:cNvCxnSpPr/>
          <p:nvPr/>
        </p:nvCxnSpPr>
        <p:spPr>
          <a:xfrm flipH="1">
            <a:off x="7862045" y="4304950"/>
            <a:ext cx="0" cy="562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2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3B21CC-C946-4A43-B140-AC85A0602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49D87E-CA19-4315-B367-57EA5F70CCC0}"/>
              </a:ext>
            </a:extLst>
          </p:cNvPr>
          <p:cNvSpPr/>
          <p:nvPr/>
        </p:nvSpPr>
        <p:spPr>
          <a:xfrm>
            <a:off x="3684494" y="1766047"/>
            <a:ext cx="8256494" cy="4455459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970081-7FE2-42DC-ABF6-6EF128F20D22}"/>
              </a:ext>
            </a:extLst>
          </p:cNvPr>
          <p:cNvGrpSpPr/>
          <p:nvPr/>
        </p:nvGrpSpPr>
        <p:grpSpPr>
          <a:xfrm>
            <a:off x="3845859" y="1662313"/>
            <a:ext cx="4679577" cy="2631781"/>
            <a:chOff x="3809999" y="1608525"/>
            <a:chExt cx="5163672" cy="2976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2A4769-9CB3-4A7B-9543-F1A8ABE5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2463882"/>
              <a:ext cx="3007378" cy="21207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BA0345-0B65-4066-8539-1C2303C3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6965" y="1608525"/>
              <a:ext cx="2106706" cy="29726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14FAA7-FE6B-4AAC-8F25-640BCD0FC774}"/>
                </a:ext>
              </a:extLst>
            </p:cNvPr>
            <p:cNvSpPr/>
            <p:nvPr/>
          </p:nvSpPr>
          <p:spPr>
            <a:xfrm>
              <a:off x="3809999" y="1608525"/>
              <a:ext cx="3007379" cy="792338"/>
            </a:xfrm>
            <a:prstGeom prst="rect">
              <a:avLst/>
            </a:prstGeom>
            <a:solidFill>
              <a:srgbClr val="F8D63C"/>
            </a:solidFill>
            <a:ln>
              <a:solidFill>
                <a:srgbClr val="F8D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Playbooks to guide practitioners on use</a:t>
              </a:r>
              <a:endParaRPr lang="en-ZA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981-B44A-45F4-8AF3-C378DFE76047}"/>
              </a:ext>
            </a:extLst>
          </p:cNvPr>
          <p:cNvSpPr/>
          <p:nvPr/>
        </p:nvSpPr>
        <p:spPr>
          <a:xfrm>
            <a:off x="8644498" y="1647312"/>
            <a:ext cx="3296490" cy="2643776"/>
          </a:xfrm>
          <a:prstGeom prst="rect">
            <a:avLst/>
          </a:prstGeom>
          <a:solidFill>
            <a:srgbClr val="588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418ED9C2-8AF1-463D-939C-372A866D5431}"/>
              </a:ext>
            </a:extLst>
          </p:cNvPr>
          <p:cNvSpPr/>
          <p:nvPr/>
        </p:nvSpPr>
        <p:spPr>
          <a:xfrm>
            <a:off x="3415553" y="4810204"/>
            <a:ext cx="493059" cy="770965"/>
          </a:xfrm>
          <a:prstGeom prst="curvedRightArrow">
            <a:avLst/>
          </a:prstGeom>
          <a:solidFill>
            <a:srgbClr val="588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91D14-29E4-4D91-B1AE-BE1020B78482}"/>
              </a:ext>
            </a:extLst>
          </p:cNvPr>
          <p:cNvSpPr/>
          <p:nvPr/>
        </p:nvSpPr>
        <p:spPr>
          <a:xfrm>
            <a:off x="3845998" y="4476576"/>
            <a:ext cx="7960518" cy="719112"/>
          </a:xfrm>
          <a:prstGeom prst="rect">
            <a:avLst/>
          </a:prstGeom>
          <a:solidFill>
            <a:srgbClr val="81CFC9"/>
          </a:solidFill>
          <a:ln>
            <a:solidFill>
              <a:srgbClr val="81C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E-learning materials for </a:t>
            </a:r>
            <a:r>
              <a:rPr lang="en-US" dirty="0" err="1">
                <a:solidFill>
                  <a:schemeClr val="tx1"/>
                </a:solidFill>
              </a:rPr>
              <a:t>whatsapp</a:t>
            </a:r>
            <a:r>
              <a:rPr lang="en-US" dirty="0">
                <a:solidFill>
                  <a:schemeClr val="tx1"/>
                </a:solidFill>
              </a:rPr>
              <a:t> &amp; other internal comms available with end users (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 specific)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ED50E-8940-4042-85A3-D92389D8C0D1}"/>
              </a:ext>
            </a:extLst>
          </p:cNvPr>
          <p:cNvSpPr/>
          <p:nvPr/>
        </p:nvSpPr>
        <p:spPr>
          <a:xfrm>
            <a:off x="3944958" y="5288910"/>
            <a:ext cx="3800547" cy="1250843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90CE"/>
                </a:solidFill>
              </a:rPr>
              <a:t>Short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90CE"/>
                </a:solidFill>
              </a:rPr>
              <a:t>Designed </a:t>
            </a:r>
            <a:r>
              <a:rPr lang="en-GB" dirty="0" err="1">
                <a:solidFill>
                  <a:srgbClr val="3990CE"/>
                </a:solidFill>
              </a:rPr>
              <a:t>infographs</a:t>
            </a:r>
            <a:r>
              <a:rPr lang="en-GB" dirty="0">
                <a:solidFill>
                  <a:srgbClr val="3990CE"/>
                </a:solidFill>
              </a:rPr>
              <a:t> (data-savvy)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90CE"/>
                </a:solidFill>
              </a:rPr>
              <a:t>Instructional videos in different languages</a:t>
            </a:r>
            <a:endParaRPr lang="en-ZA" dirty="0">
              <a:solidFill>
                <a:srgbClr val="3990C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D6C474-D3CC-4A7C-910E-2CBE87D83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35" y="5261614"/>
            <a:ext cx="2566214" cy="1445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F2EF82-5CBE-47AA-A05D-E67761D3D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096" y="5261613"/>
            <a:ext cx="1450367" cy="1445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DFE36-6FC2-4FAB-9473-BA7F1D2BD8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816" r="6765" b="15884"/>
          <a:stretch/>
        </p:blipFill>
        <p:spPr>
          <a:xfrm>
            <a:off x="4546832" y="3462968"/>
            <a:ext cx="1818390" cy="6953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134B37-0FA8-416B-B64F-706F5AB0D7EB}"/>
              </a:ext>
            </a:extLst>
          </p:cNvPr>
          <p:cNvSpPr/>
          <p:nvPr/>
        </p:nvSpPr>
        <p:spPr>
          <a:xfrm>
            <a:off x="8644498" y="1647312"/>
            <a:ext cx="3296490" cy="1364336"/>
          </a:xfrm>
          <a:prstGeom prst="rect">
            <a:avLst/>
          </a:prstGeom>
          <a:solidFill>
            <a:srgbClr val="588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R4P website (WIP) – housing all material created as open source, freely downloadable and potentially zero rated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026" name="Picture 2" descr="Website - Free computer icons">
            <a:extLst>
              <a:ext uri="{FF2B5EF4-FFF2-40B4-BE49-F238E27FC236}">
                <a16:creationId xmlns:a16="http://schemas.microsoft.com/office/drawing/2014/main" id="{FCB8FF0E-AD2B-49E6-A944-EEB9F985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7" y="2883629"/>
            <a:ext cx="1407459" cy="14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9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A8FD-6E79-4866-98D7-B97A525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3B21CC-C946-4A43-B140-AC85A0602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A21BBA-2003-49B6-96B2-03FF811A5E31}"/>
              </a:ext>
            </a:extLst>
          </p:cNvPr>
          <p:cNvSpPr/>
          <p:nvPr/>
        </p:nvSpPr>
        <p:spPr>
          <a:xfrm>
            <a:off x="3754877" y="1789889"/>
            <a:ext cx="8083685" cy="4357992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055CD-B036-4C70-8E10-AFDA41742243}"/>
              </a:ext>
            </a:extLst>
          </p:cNvPr>
          <p:cNvSpPr/>
          <p:nvPr/>
        </p:nvSpPr>
        <p:spPr>
          <a:xfrm>
            <a:off x="3602477" y="473412"/>
            <a:ext cx="8589523" cy="4357992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37057-D86D-4880-97F9-640E9ACDC7DE}"/>
              </a:ext>
            </a:extLst>
          </p:cNvPr>
          <p:cNvSpPr/>
          <p:nvPr/>
        </p:nvSpPr>
        <p:spPr>
          <a:xfrm>
            <a:off x="4745476" y="2388140"/>
            <a:ext cx="6303523" cy="2081719"/>
          </a:xfrm>
          <a:prstGeom prst="rect">
            <a:avLst/>
          </a:prstGeom>
          <a:solidFill>
            <a:srgbClr val="F4F5E7"/>
          </a:solidFill>
          <a:ln>
            <a:solidFill>
              <a:srgbClr val="F4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61B747"/>
                </a:solidFill>
              </a:rPr>
              <a:t>QUESTIONS?</a:t>
            </a:r>
            <a:endParaRPr lang="en-ZA" sz="7200" dirty="0">
              <a:solidFill>
                <a:srgbClr val="61B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2D797-3BB1-4604-B193-9E89873A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" t="1629" r="72703" b="1043"/>
          <a:stretch/>
        </p:blipFill>
        <p:spPr>
          <a:xfrm>
            <a:off x="156759" y="143695"/>
            <a:ext cx="3184323" cy="66228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D29BB9-A10C-4C36-8162-DA2D53294DB3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BE0E5-6985-403A-86AD-3E3717D1E476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48C39-3159-4C8A-B575-6990DDFCA55D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114F3-65CD-4639-8896-9343EEFBF604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2BE73-EBA5-45B4-BDC1-40574D5925F3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CBE5D4-2F6F-4ACE-92D5-06065BAC7C5B}"/>
              </a:ext>
            </a:extLst>
          </p:cNvPr>
          <p:cNvSpPr/>
          <p:nvPr/>
        </p:nvSpPr>
        <p:spPr>
          <a:xfrm>
            <a:off x="3917516" y="1194710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9C2E24-CC8A-4E73-B2BE-F453CE1D407B}"/>
              </a:ext>
            </a:extLst>
          </p:cNvPr>
          <p:cNvSpPr/>
          <p:nvPr/>
        </p:nvSpPr>
        <p:spPr>
          <a:xfrm>
            <a:off x="3875278" y="2261836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938259-8367-447D-A097-1ABEAEEB8371}"/>
              </a:ext>
            </a:extLst>
          </p:cNvPr>
          <p:cNvSpPr/>
          <p:nvPr/>
        </p:nvSpPr>
        <p:spPr>
          <a:xfrm>
            <a:off x="3867206" y="3302650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3FCD71-FD8A-41AA-AA87-E4AC9D72683C}"/>
              </a:ext>
            </a:extLst>
          </p:cNvPr>
          <p:cNvSpPr/>
          <p:nvPr/>
        </p:nvSpPr>
        <p:spPr>
          <a:xfrm>
            <a:off x="3860288" y="4415687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C84A51-861C-4A34-A20E-A11F80A8A317}"/>
              </a:ext>
            </a:extLst>
          </p:cNvPr>
          <p:cNvSpPr/>
          <p:nvPr/>
        </p:nvSpPr>
        <p:spPr>
          <a:xfrm>
            <a:off x="3887935" y="5515638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41A8A-EFAD-4811-895D-38E433A2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640417"/>
            <a:ext cx="5219700" cy="5324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2FCD3-95B8-4E32-AE89-98138F445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00" y="992855"/>
            <a:ext cx="4942889" cy="34783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F78080-D24D-4650-AE34-E27AFF4964D0}"/>
              </a:ext>
            </a:extLst>
          </p:cNvPr>
          <p:cNvCxnSpPr/>
          <p:nvPr/>
        </p:nvCxnSpPr>
        <p:spPr>
          <a:xfrm flipV="1">
            <a:off x="6096000" y="3112484"/>
            <a:ext cx="920262" cy="660357"/>
          </a:xfrm>
          <a:prstGeom prst="straightConnector1">
            <a:avLst/>
          </a:prstGeom>
          <a:ln w="76200">
            <a:solidFill>
              <a:srgbClr val="61B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F391E2-3235-4EA3-9DC8-2AB1C668603B}"/>
              </a:ext>
            </a:extLst>
          </p:cNvPr>
          <p:cNvCxnSpPr>
            <a:cxnSpLocks/>
          </p:cNvCxnSpPr>
          <p:nvPr/>
        </p:nvCxnSpPr>
        <p:spPr>
          <a:xfrm flipH="1">
            <a:off x="7763608" y="1744284"/>
            <a:ext cx="1003788" cy="0"/>
          </a:xfrm>
          <a:prstGeom prst="straightConnector1">
            <a:avLst/>
          </a:prstGeom>
          <a:ln w="76200">
            <a:solidFill>
              <a:srgbClr val="61B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WuVFYNgxu60pzbEme0KvL_kBiISge0NQOXQRS5gEfhbx87SUrJ6LxIi49zAm9HIMnB3WCaP_S1FlcSJv80Qd0oYTeJwEbzL96uAb54tKVKJKUg668sjKvzqXAbyNDnR-Aq30R13ENuU">
            <a:extLst>
              <a:ext uri="{FF2B5EF4-FFF2-40B4-BE49-F238E27FC236}">
                <a16:creationId xmlns:a16="http://schemas.microsoft.com/office/drawing/2014/main" id="{73256681-2149-4722-98AF-7A8E28FD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46" y="3069322"/>
            <a:ext cx="2594816" cy="34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19B264-7246-40A4-A1F5-CD8DAC277785}"/>
              </a:ext>
            </a:extLst>
          </p:cNvPr>
          <p:cNvCxnSpPr>
            <a:cxnSpLocks/>
          </p:cNvCxnSpPr>
          <p:nvPr/>
        </p:nvCxnSpPr>
        <p:spPr>
          <a:xfrm>
            <a:off x="9536724" y="2812201"/>
            <a:ext cx="0" cy="2621447"/>
          </a:xfrm>
          <a:prstGeom prst="straightConnector1">
            <a:avLst/>
          </a:prstGeom>
          <a:ln w="76200">
            <a:solidFill>
              <a:srgbClr val="61B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29BB9-A10C-4C36-8162-DA2D53294DB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BE0E5-6985-403A-86AD-3E3717D1E47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48C39-3159-4C8A-B575-6990DDFCA55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114F3-65CD-4639-8896-9343EEFBF60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2BE73-EBA5-45B4-BDC1-40574D5925F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50BFE-F811-4AA4-A221-CFA1D633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" y="124234"/>
            <a:ext cx="11745497" cy="6590076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127E387-4EFF-4457-9753-E3895FC5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914" y="574053"/>
            <a:ext cx="2585809" cy="461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1" b="1" dirty="0">
                <a:solidFill>
                  <a:srgbClr val="61B747"/>
                </a:solidFill>
                <a:latin typeface="Arial" panose="020B0604020202020204" pitchFamily="34" charset="0"/>
              </a:rPr>
              <a:t>2020 Content</a:t>
            </a:r>
            <a:endParaRPr lang="en-US" altLang="en-US" sz="1000" b="1" dirty="0">
              <a:solidFill>
                <a:srgbClr val="61B74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65052-D36D-444C-81B7-FF94EB3573D6}"/>
              </a:ext>
            </a:extLst>
          </p:cNvPr>
          <p:cNvSpPr/>
          <p:nvPr/>
        </p:nvSpPr>
        <p:spPr>
          <a:xfrm>
            <a:off x="3378802" y="1055421"/>
            <a:ext cx="8367252" cy="546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DE3622-87F6-48B0-A1B8-1BFF0396A469}"/>
              </a:ext>
            </a:extLst>
          </p:cNvPr>
          <p:cNvGrpSpPr/>
          <p:nvPr/>
        </p:nvGrpSpPr>
        <p:grpSpPr>
          <a:xfrm>
            <a:off x="4179855" y="1333344"/>
            <a:ext cx="6997226" cy="4908506"/>
            <a:chOff x="4666238" y="1710952"/>
            <a:chExt cx="5973457" cy="41903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E329B9-B89F-46B2-8DD4-847625EE6629}"/>
                </a:ext>
              </a:extLst>
            </p:cNvPr>
            <p:cNvGrpSpPr/>
            <p:nvPr/>
          </p:nvGrpSpPr>
          <p:grpSpPr>
            <a:xfrm>
              <a:off x="6962806" y="1734953"/>
              <a:ext cx="1326447" cy="1239981"/>
              <a:chOff x="4478318" y="4136380"/>
              <a:chExt cx="2398121" cy="231618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6D8BE2-DC2B-418A-AADD-7E9C85638A33}"/>
                  </a:ext>
                </a:extLst>
              </p:cNvPr>
              <p:cNvSpPr/>
              <p:nvPr/>
            </p:nvSpPr>
            <p:spPr>
              <a:xfrm rot="21233052">
                <a:off x="4502391" y="4136380"/>
                <a:ext cx="2374048" cy="2272461"/>
              </a:xfrm>
              <a:prstGeom prst="rect">
                <a:avLst/>
              </a:prstGeom>
              <a:solidFill>
                <a:srgbClr val="81CF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159909-681D-4735-9B12-D3311945C3AF}"/>
                  </a:ext>
                </a:extLst>
              </p:cNvPr>
              <p:cNvSpPr/>
              <p:nvPr/>
            </p:nvSpPr>
            <p:spPr>
              <a:xfrm rot="465273">
                <a:off x="4478318" y="4165749"/>
                <a:ext cx="2368970" cy="22868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D9AE1852-0A7C-4257-85D3-425F08FC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996" y="4328785"/>
              <a:ext cx="194366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61B747"/>
                  </a:solidFill>
                  <a:latin typeface="Arial" panose="020B0604020202020204" pitchFamily="34" charset="0"/>
                </a:rPr>
                <a:t>Content committee ECD specialists and experts</a:t>
              </a:r>
              <a:endParaRPr lang="en-US" altLang="en-US" sz="500" b="1" dirty="0">
                <a:solidFill>
                  <a:srgbClr val="61B747"/>
                </a:solidFill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B692A54C-BB8F-453E-BC29-5347921B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308" y="1954601"/>
              <a:ext cx="1531583" cy="8145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National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Curriculum Framework guidelines</a:t>
              </a:r>
              <a:endParaRPr lang="en-US" altLang="en-US" sz="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A1AA1D3-84E6-4853-AB67-B27BA32428DE}"/>
                </a:ext>
              </a:extLst>
            </p:cNvPr>
            <p:cNvGrpSpPr/>
            <p:nvPr/>
          </p:nvGrpSpPr>
          <p:grpSpPr>
            <a:xfrm>
              <a:off x="8696030" y="1778033"/>
              <a:ext cx="1943665" cy="1239981"/>
              <a:chOff x="8050305" y="2361952"/>
              <a:chExt cx="1943665" cy="123998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73EDBFA-EC0E-44A1-AFEC-13AD153E9269}"/>
                  </a:ext>
                </a:extLst>
              </p:cNvPr>
              <p:cNvGrpSpPr/>
              <p:nvPr/>
            </p:nvGrpSpPr>
            <p:grpSpPr>
              <a:xfrm>
                <a:off x="8355895" y="2361952"/>
                <a:ext cx="1326447" cy="1239981"/>
                <a:chOff x="4478318" y="4136380"/>
                <a:chExt cx="2398121" cy="23161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7F44116-4E2E-4A0E-8E6E-52BB38BEA5E9}"/>
                    </a:ext>
                  </a:extLst>
                </p:cNvPr>
                <p:cNvSpPr/>
                <p:nvPr/>
              </p:nvSpPr>
              <p:spPr>
                <a:xfrm rot="21233052">
                  <a:off x="4502391" y="4136380"/>
                  <a:ext cx="2374048" cy="2272461"/>
                </a:xfrm>
                <a:prstGeom prst="rect">
                  <a:avLst/>
                </a:prstGeom>
                <a:solidFill>
                  <a:srgbClr val="53BD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8857040-A9D3-4003-A1C5-7218429030FE}"/>
                    </a:ext>
                  </a:extLst>
                </p:cNvPr>
                <p:cNvSpPr/>
                <p:nvPr/>
              </p:nvSpPr>
              <p:spPr>
                <a:xfrm rot="465273">
                  <a:off x="4478318" y="4165749"/>
                  <a:ext cx="2368970" cy="228681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FA1488CF-F3CE-45CA-BFA6-8EB351CFC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0305" y="2792901"/>
                <a:ext cx="1943665" cy="446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Aligned to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ELDA’s</a:t>
                </a:r>
                <a:endParaRPr lang="en-US" altLang="en-US" sz="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914D63-C1A8-49F1-B6C3-E4C8E8D97A2E}"/>
                </a:ext>
              </a:extLst>
            </p:cNvPr>
            <p:cNvGrpSpPr/>
            <p:nvPr/>
          </p:nvGrpSpPr>
          <p:grpSpPr>
            <a:xfrm>
              <a:off x="4946087" y="1710952"/>
              <a:ext cx="1326447" cy="1239981"/>
              <a:chOff x="4478318" y="4136380"/>
              <a:chExt cx="2398121" cy="231618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560496-3065-41D2-8FB7-8835F3C17039}"/>
                  </a:ext>
                </a:extLst>
              </p:cNvPr>
              <p:cNvSpPr/>
              <p:nvPr/>
            </p:nvSpPr>
            <p:spPr>
              <a:xfrm rot="21233052">
                <a:off x="4502391" y="4136380"/>
                <a:ext cx="2374048" cy="2272461"/>
              </a:xfrm>
              <a:prstGeom prst="rect">
                <a:avLst/>
              </a:prstGeom>
              <a:solidFill>
                <a:srgbClr val="4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9B6F8D-8E57-4896-B9B0-F63E76A39576}"/>
                  </a:ext>
                </a:extLst>
              </p:cNvPr>
              <p:cNvSpPr/>
              <p:nvPr/>
            </p:nvSpPr>
            <p:spPr>
              <a:xfrm rot="465273">
                <a:off x="4478318" y="4165749"/>
                <a:ext cx="2368970" cy="22868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E0B339D1-4994-4C0F-8EE9-085ABA74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238" y="2013604"/>
              <a:ext cx="1943665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Age &amp; stage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based cognitive development grid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CD2C4998-BCDB-4D1C-B16B-B151EE21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477" y="5378071"/>
              <a:ext cx="3788476" cy="523220"/>
            </a:xfrm>
            <a:prstGeom prst="rect">
              <a:avLst/>
            </a:prstGeom>
            <a:solidFill>
              <a:srgbClr val="61B747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2020 RESOURCES</a:t>
              </a:r>
              <a:endParaRPr lang="en-US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190E81-C1DE-4E99-ACF1-A6E4CFF8D6CB}"/>
                </a:ext>
              </a:extLst>
            </p:cNvPr>
            <p:cNvCxnSpPr>
              <a:cxnSpLocks/>
            </p:cNvCxnSpPr>
            <p:nvPr/>
          </p:nvCxnSpPr>
          <p:spPr>
            <a:xfrm>
              <a:off x="9597235" y="2988034"/>
              <a:ext cx="0" cy="3362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4E11DEE-3166-4565-9856-38DEEF13A364}"/>
                </a:ext>
              </a:extLst>
            </p:cNvPr>
            <p:cNvCxnSpPr>
              <a:cxnSpLocks/>
            </p:cNvCxnSpPr>
            <p:nvPr/>
          </p:nvCxnSpPr>
          <p:spPr>
            <a:xfrm>
              <a:off x="7536092" y="2970161"/>
              <a:ext cx="0" cy="3362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866ACF-55F3-4A5B-9D78-D5BE7D3AE884}"/>
                </a:ext>
              </a:extLst>
            </p:cNvPr>
            <p:cNvCxnSpPr>
              <a:cxnSpLocks/>
            </p:cNvCxnSpPr>
            <p:nvPr/>
          </p:nvCxnSpPr>
          <p:spPr>
            <a:xfrm>
              <a:off x="5507423" y="2940181"/>
              <a:ext cx="0" cy="3362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34FD9B-96DB-41B7-87E4-4256B842148E}"/>
                </a:ext>
              </a:extLst>
            </p:cNvPr>
            <p:cNvCxnSpPr>
              <a:cxnSpLocks/>
            </p:cNvCxnSpPr>
            <p:nvPr/>
          </p:nvCxnSpPr>
          <p:spPr>
            <a:xfrm>
              <a:off x="5507428" y="3276442"/>
              <a:ext cx="4089811" cy="464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33BED9-5B92-4202-BFBE-CA6A48F88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64" t="3434" r="26688" b="80412"/>
            <a:stretch/>
          </p:blipFill>
          <p:spPr>
            <a:xfrm>
              <a:off x="6480756" y="3405951"/>
              <a:ext cx="1985555" cy="783867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A0A8291-7591-477D-801C-64BF90B0BEE2}"/>
                </a:ext>
              </a:extLst>
            </p:cNvPr>
            <p:cNvCxnSpPr>
              <a:cxnSpLocks/>
            </p:cNvCxnSpPr>
            <p:nvPr/>
          </p:nvCxnSpPr>
          <p:spPr>
            <a:xfrm>
              <a:off x="7545734" y="3311745"/>
              <a:ext cx="0" cy="39328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DD0530A-922F-44D8-A235-4BA969AB41CD}"/>
                </a:ext>
              </a:extLst>
            </p:cNvPr>
            <p:cNvCxnSpPr>
              <a:cxnSpLocks/>
            </p:cNvCxnSpPr>
            <p:nvPr/>
          </p:nvCxnSpPr>
          <p:spPr>
            <a:xfrm>
              <a:off x="7552715" y="4859614"/>
              <a:ext cx="0" cy="39328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12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29BB9-A10C-4C36-8162-DA2D53294DB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BE0E5-6985-403A-86AD-3E3717D1E47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48C39-3159-4C8A-B575-6990DDFCA55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114F3-65CD-4639-8896-9343EEFBF60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2BE73-EBA5-45B4-BDC1-40574D5925F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50BFE-F811-4AA4-A221-CFA1D633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" y="124234"/>
            <a:ext cx="11745497" cy="65900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365052-D36D-444C-81B7-FF94EB3573D6}"/>
              </a:ext>
            </a:extLst>
          </p:cNvPr>
          <p:cNvSpPr/>
          <p:nvPr/>
        </p:nvSpPr>
        <p:spPr>
          <a:xfrm>
            <a:off x="3382300" y="367553"/>
            <a:ext cx="8367252" cy="615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127E387-4EFF-4457-9753-E3895FC5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602" y="1033716"/>
            <a:ext cx="4898572" cy="461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1" b="1" dirty="0">
                <a:solidFill>
                  <a:srgbClr val="61B747"/>
                </a:solidFill>
                <a:latin typeface="Arial" panose="020B0604020202020204" pitchFamily="34" charset="0"/>
              </a:rPr>
              <a:t>2019/2020 Content committee</a:t>
            </a:r>
            <a:endParaRPr lang="en-US" altLang="en-US" sz="1000" b="1" dirty="0">
              <a:solidFill>
                <a:srgbClr val="61B74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700DC-1988-4493-9093-5CED3A9ED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602" y="2407052"/>
            <a:ext cx="7864254" cy="3644125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B6EA5AC-BE87-43D9-A58A-EB66D900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602" y="1622163"/>
            <a:ext cx="74622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Content Committee selected for their expertise and experience and almost all come from organisations that are members of NECDA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472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2D797-3BB1-4604-B193-9E89873A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" t="1629" r="72703" b="1043"/>
          <a:stretch/>
        </p:blipFill>
        <p:spPr>
          <a:xfrm>
            <a:off x="156759" y="143695"/>
            <a:ext cx="3184323" cy="66228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D29BB9-A10C-4C36-8162-DA2D53294DB3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BE0E5-6985-403A-86AD-3E3717D1E476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48C39-3159-4C8A-B575-6990DDFCA55D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114F3-65CD-4639-8896-9343EEFBF604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2BE73-EBA5-45B4-BDC1-40574D5925F3}"/>
              </a:ext>
            </a:extLst>
          </p:cNvPr>
          <p:cNvSpPr/>
          <p:nvPr/>
        </p:nvSpPr>
        <p:spPr>
          <a:xfrm>
            <a:off x="5977217" y="34272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B60EAB-6FB4-4081-96A8-F88AF4C66323}"/>
              </a:ext>
            </a:extLst>
          </p:cNvPr>
          <p:cNvGrpSpPr/>
          <p:nvPr/>
        </p:nvGrpSpPr>
        <p:grpSpPr>
          <a:xfrm>
            <a:off x="3833805" y="1178171"/>
            <a:ext cx="524587" cy="481328"/>
            <a:chOff x="3736732" y="1538655"/>
            <a:chExt cx="524587" cy="4813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DA1DB5-E50E-4B14-900C-D9D8BFA6B3DC}"/>
                </a:ext>
              </a:extLst>
            </p:cNvPr>
            <p:cNvSpPr/>
            <p:nvPr/>
          </p:nvSpPr>
          <p:spPr>
            <a:xfrm rot="21233052">
              <a:off x="3736732" y="1538655"/>
              <a:ext cx="518745" cy="474785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A3252-709D-4427-8565-FBEA9B9D1580}"/>
                </a:ext>
              </a:extLst>
            </p:cNvPr>
            <p:cNvSpPr/>
            <p:nvPr/>
          </p:nvSpPr>
          <p:spPr>
            <a:xfrm rot="465273">
              <a:off x="3742574" y="1545198"/>
              <a:ext cx="518745" cy="474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1CEE7-8EF5-418C-B7ED-0E7DD99BB3AA}"/>
              </a:ext>
            </a:extLst>
          </p:cNvPr>
          <p:cNvSpPr/>
          <p:nvPr/>
        </p:nvSpPr>
        <p:spPr>
          <a:xfrm>
            <a:off x="4484193" y="971558"/>
            <a:ext cx="7064678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LEARNING MATERIALS - </a:t>
            </a:r>
            <a:r>
              <a:rPr lang="en-ZA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</a:t>
            </a:r>
            <a:r>
              <a:rPr lang="en-ZA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</a:t>
            </a:r>
            <a:endParaRPr lang="en-ZA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BD762-785E-4CC2-8343-BB4A78ECDC94}"/>
              </a:ext>
            </a:extLst>
          </p:cNvPr>
          <p:cNvSpPr/>
          <p:nvPr/>
        </p:nvSpPr>
        <p:spPr>
          <a:xfrm>
            <a:off x="4484194" y="2027708"/>
            <a:ext cx="6735494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ZA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 WE PRODUCE = </a:t>
            </a:r>
            <a:r>
              <a:rPr lang="en-ZA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</a:t>
            </a:r>
            <a:r>
              <a:rPr lang="en-ZA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NOT A PROGRAMME IN ITSELF</a:t>
            </a:r>
          </a:p>
          <a:p>
            <a:pPr>
              <a:defRPr/>
            </a:pPr>
            <a:r>
              <a:rPr lang="en-US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SCAFFOLD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</a:t>
            </a:r>
            <a:endParaRPr lang="en-ZA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F0BFA-B48D-4CB3-A8DA-2B009368DF34}"/>
              </a:ext>
            </a:extLst>
          </p:cNvPr>
          <p:cNvSpPr/>
          <p:nvPr/>
        </p:nvSpPr>
        <p:spPr>
          <a:xfrm>
            <a:off x="4484194" y="3059457"/>
            <a:ext cx="7406054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ACCESS TO INEXPENSIVE COGNITIVE MATERIALS</a:t>
            </a:r>
          </a:p>
          <a:p>
            <a:pPr>
              <a:defRPr/>
            </a:pPr>
            <a:r>
              <a:rPr lang="en-ZA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THESE RESOURCES </a:t>
            </a:r>
            <a:r>
              <a:rPr lang="en-ZA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6D8F16-D39A-4E9A-A347-4859D01E1094}"/>
              </a:ext>
            </a:extLst>
          </p:cNvPr>
          <p:cNvSpPr/>
          <p:nvPr/>
        </p:nvSpPr>
        <p:spPr>
          <a:xfrm>
            <a:off x="4484194" y="4200229"/>
            <a:ext cx="7406054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FOR </a:t>
            </a:r>
            <a:r>
              <a:rPr lang="en-US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PLAYBOOKS TO ENSURE GOOD USE</a:t>
            </a:r>
            <a:endParaRPr lang="en-ZA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853FA-10AB-44BE-A877-43E2218BD9BC}"/>
              </a:ext>
            </a:extLst>
          </p:cNvPr>
          <p:cNvGrpSpPr/>
          <p:nvPr/>
        </p:nvGrpSpPr>
        <p:grpSpPr>
          <a:xfrm>
            <a:off x="3809987" y="2240098"/>
            <a:ext cx="524587" cy="481328"/>
            <a:chOff x="3736732" y="1538655"/>
            <a:chExt cx="524587" cy="4813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337FD8-34E3-4B5D-A604-0199BEAEDFF4}"/>
                </a:ext>
              </a:extLst>
            </p:cNvPr>
            <p:cNvSpPr/>
            <p:nvPr/>
          </p:nvSpPr>
          <p:spPr>
            <a:xfrm rot="21233052">
              <a:off x="3736732" y="1538655"/>
              <a:ext cx="518745" cy="474785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F57A81-D380-4AEB-89C4-3576C2DBF3B5}"/>
                </a:ext>
              </a:extLst>
            </p:cNvPr>
            <p:cNvSpPr/>
            <p:nvPr/>
          </p:nvSpPr>
          <p:spPr>
            <a:xfrm rot="465273">
              <a:off x="3742574" y="1545198"/>
              <a:ext cx="518745" cy="474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84CAC4-87C6-41CF-B22C-CC7D4D6D18CC}"/>
              </a:ext>
            </a:extLst>
          </p:cNvPr>
          <p:cNvGrpSpPr/>
          <p:nvPr/>
        </p:nvGrpSpPr>
        <p:grpSpPr>
          <a:xfrm>
            <a:off x="3827961" y="3271767"/>
            <a:ext cx="524587" cy="481328"/>
            <a:chOff x="3736732" y="1538655"/>
            <a:chExt cx="524587" cy="4813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59ED4A-2E72-466D-9F1F-36A0A451CCD5}"/>
                </a:ext>
              </a:extLst>
            </p:cNvPr>
            <p:cNvSpPr/>
            <p:nvPr/>
          </p:nvSpPr>
          <p:spPr>
            <a:xfrm rot="21233052">
              <a:off x="3736732" y="1538655"/>
              <a:ext cx="518745" cy="474785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BC8028-55C7-426F-B6CF-728E0EDE4ACC}"/>
                </a:ext>
              </a:extLst>
            </p:cNvPr>
            <p:cNvSpPr/>
            <p:nvPr/>
          </p:nvSpPr>
          <p:spPr>
            <a:xfrm rot="465273">
              <a:off x="3742574" y="1545198"/>
              <a:ext cx="518745" cy="474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7AB3C9-68EF-471F-8493-06E5593D88DD}"/>
              </a:ext>
            </a:extLst>
          </p:cNvPr>
          <p:cNvGrpSpPr/>
          <p:nvPr/>
        </p:nvGrpSpPr>
        <p:grpSpPr>
          <a:xfrm>
            <a:off x="3804143" y="4406845"/>
            <a:ext cx="524587" cy="481328"/>
            <a:chOff x="3736732" y="1538655"/>
            <a:chExt cx="524587" cy="4813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FB71D-C324-4B72-990E-DEB248395F36}"/>
                </a:ext>
              </a:extLst>
            </p:cNvPr>
            <p:cNvSpPr/>
            <p:nvPr/>
          </p:nvSpPr>
          <p:spPr>
            <a:xfrm rot="21233052">
              <a:off x="3736732" y="1538655"/>
              <a:ext cx="518745" cy="474785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8664D7-A325-417A-A5C4-58FB0BD600B2}"/>
                </a:ext>
              </a:extLst>
            </p:cNvPr>
            <p:cNvSpPr/>
            <p:nvPr/>
          </p:nvSpPr>
          <p:spPr>
            <a:xfrm rot="465273">
              <a:off x="3742574" y="1545198"/>
              <a:ext cx="518745" cy="474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0CBE5D4-2F6F-4ACE-92D5-06065BAC7C5B}"/>
              </a:ext>
            </a:extLst>
          </p:cNvPr>
          <p:cNvSpPr/>
          <p:nvPr/>
        </p:nvSpPr>
        <p:spPr>
          <a:xfrm>
            <a:off x="3917516" y="1194710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9C2E24-CC8A-4E73-B2BE-F453CE1D407B}"/>
              </a:ext>
            </a:extLst>
          </p:cNvPr>
          <p:cNvSpPr/>
          <p:nvPr/>
        </p:nvSpPr>
        <p:spPr>
          <a:xfrm>
            <a:off x="3875278" y="2261836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938259-8367-447D-A097-1ABEAEEB8371}"/>
              </a:ext>
            </a:extLst>
          </p:cNvPr>
          <p:cNvSpPr/>
          <p:nvPr/>
        </p:nvSpPr>
        <p:spPr>
          <a:xfrm>
            <a:off x="3867206" y="3302650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3FCD71-FD8A-41AA-AA87-E4AC9D72683C}"/>
              </a:ext>
            </a:extLst>
          </p:cNvPr>
          <p:cNvSpPr/>
          <p:nvPr/>
        </p:nvSpPr>
        <p:spPr>
          <a:xfrm>
            <a:off x="3860288" y="4415687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5B47A7-29F3-47DB-8FC4-41E09135B8E1}"/>
              </a:ext>
            </a:extLst>
          </p:cNvPr>
          <p:cNvGrpSpPr/>
          <p:nvPr/>
        </p:nvGrpSpPr>
        <p:grpSpPr>
          <a:xfrm>
            <a:off x="3831791" y="5506796"/>
            <a:ext cx="524587" cy="481328"/>
            <a:chOff x="3736732" y="1538655"/>
            <a:chExt cx="524587" cy="4813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A248C0-1DBD-45B2-B032-82FF3DBC1ACB}"/>
                </a:ext>
              </a:extLst>
            </p:cNvPr>
            <p:cNvSpPr/>
            <p:nvPr/>
          </p:nvSpPr>
          <p:spPr>
            <a:xfrm rot="21233052">
              <a:off x="3736732" y="1538655"/>
              <a:ext cx="518745" cy="474785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CFF2586-682E-4949-9388-2672A5AF9863}"/>
                </a:ext>
              </a:extLst>
            </p:cNvPr>
            <p:cNvSpPr/>
            <p:nvPr/>
          </p:nvSpPr>
          <p:spPr>
            <a:xfrm rot="465273">
              <a:off x="3742574" y="1545198"/>
              <a:ext cx="518745" cy="474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CC84A51-861C-4A34-A20E-A11F80A8A317}"/>
              </a:ext>
            </a:extLst>
          </p:cNvPr>
          <p:cNvSpPr/>
          <p:nvPr/>
        </p:nvSpPr>
        <p:spPr>
          <a:xfrm>
            <a:off x="3887935" y="5515638"/>
            <a:ext cx="392606" cy="470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sz="2800" dirty="0">
                <a:solidFill>
                  <a:schemeClr val="bg1"/>
                </a:solidFill>
                <a:latin typeface="Gotham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45AEF0-9460-4541-8C80-D301341C9240}"/>
              </a:ext>
            </a:extLst>
          </p:cNvPr>
          <p:cNvSpPr/>
          <p:nvPr/>
        </p:nvSpPr>
        <p:spPr>
          <a:xfrm>
            <a:off x="4484193" y="5374856"/>
            <a:ext cx="6483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TOWARDS </a:t>
            </a:r>
            <a:r>
              <a:rPr lang="en-ZA" sz="1400" b="1" dirty="0">
                <a:solidFill>
                  <a:srgbClr val="588B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REACH </a:t>
            </a: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NECDA</a:t>
            </a:r>
          </a:p>
          <a:p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CHILDREN (UNDER 5 YEARS OLD) FROM IMPOVERISHED COMMUNITIES</a:t>
            </a:r>
            <a:endParaRPr lang="en-ZA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81CA74-DB60-41F8-B5F7-51B396594015}"/>
              </a:ext>
            </a:extLst>
          </p:cNvPr>
          <p:cNvSpPr/>
          <p:nvPr/>
        </p:nvSpPr>
        <p:spPr>
          <a:xfrm>
            <a:off x="4495880" y="2235568"/>
            <a:ext cx="6735494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ZA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2D797-3BB1-4604-B193-9E89873A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" t="1629" r="72703" b="1043"/>
          <a:stretch/>
        </p:blipFill>
        <p:spPr>
          <a:xfrm>
            <a:off x="156759" y="143695"/>
            <a:ext cx="3184323" cy="662286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F93956-E7C5-4D35-A1E5-555AFA6EF5BE}"/>
              </a:ext>
            </a:extLst>
          </p:cNvPr>
          <p:cNvCxnSpPr>
            <a:cxnSpLocks/>
          </p:cNvCxnSpPr>
          <p:nvPr/>
        </p:nvCxnSpPr>
        <p:spPr>
          <a:xfrm>
            <a:off x="3752507" y="3874921"/>
            <a:ext cx="74397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AEF1C4B-BA77-4F19-8CDB-AC2852801E27}"/>
              </a:ext>
            </a:extLst>
          </p:cNvPr>
          <p:cNvSpPr/>
          <p:nvPr/>
        </p:nvSpPr>
        <p:spPr>
          <a:xfrm>
            <a:off x="6511603" y="1017260"/>
            <a:ext cx="5451041" cy="88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ZA" b="1" dirty="0">
                <a:solidFill>
                  <a:srgbClr val="6AA8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functioning and cognitive </a:t>
            </a:r>
          </a:p>
          <a:p>
            <a:pPr>
              <a:defRPr/>
            </a:pPr>
            <a:r>
              <a:rPr lang="en-ZA" b="1" dirty="0">
                <a:solidFill>
                  <a:srgbClr val="6AA8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competencies we aim to address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2F8504-91CA-4387-BF68-24C15A82BD3E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939525" y="3227624"/>
            <a:ext cx="0" cy="1150946"/>
          </a:xfrm>
          <a:prstGeom prst="straightConnector1">
            <a:avLst/>
          </a:prstGeom>
          <a:ln w="57150">
            <a:solidFill>
              <a:srgbClr val="6AA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0EAB4C-445F-4EB9-9132-DF3C215AB4D9}"/>
              </a:ext>
            </a:extLst>
          </p:cNvPr>
          <p:cNvGrpSpPr/>
          <p:nvPr/>
        </p:nvGrpSpPr>
        <p:grpSpPr>
          <a:xfrm>
            <a:off x="3752501" y="966963"/>
            <a:ext cx="2400784" cy="2303778"/>
            <a:chOff x="3841754" y="694399"/>
            <a:chExt cx="1368302" cy="12618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DA1DB5-E50E-4B14-900C-D9D8BFA6B3DC}"/>
                </a:ext>
              </a:extLst>
            </p:cNvPr>
            <p:cNvSpPr/>
            <p:nvPr/>
          </p:nvSpPr>
          <p:spPr>
            <a:xfrm rot="21233052">
              <a:off x="3841754" y="694399"/>
              <a:ext cx="1353064" cy="1244663"/>
            </a:xfrm>
            <a:prstGeom prst="rect">
              <a:avLst/>
            </a:prstGeom>
            <a:solidFill>
              <a:srgbClr val="6AA84F"/>
            </a:solidFill>
            <a:ln>
              <a:solidFill>
                <a:srgbClr val="6A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7" name="Graphic 36" descr="Head with gears">
              <a:extLst>
                <a:ext uri="{FF2B5EF4-FFF2-40B4-BE49-F238E27FC236}">
                  <a16:creationId xmlns:a16="http://schemas.microsoft.com/office/drawing/2014/main" id="{1FB07528-7F15-4BED-B0BC-08F6EE0F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9568" y="735164"/>
              <a:ext cx="1197436" cy="11974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A3252-709D-4427-8565-FBEA9B9D1580}"/>
                </a:ext>
              </a:extLst>
            </p:cNvPr>
            <p:cNvSpPr/>
            <p:nvPr/>
          </p:nvSpPr>
          <p:spPr>
            <a:xfrm rot="465273">
              <a:off x="3856992" y="711552"/>
              <a:ext cx="1353064" cy="1244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FA4C42A-49C4-424B-A2BA-4FEF608BEEC4}"/>
              </a:ext>
            </a:extLst>
          </p:cNvPr>
          <p:cNvSpPr/>
          <p:nvPr/>
        </p:nvSpPr>
        <p:spPr>
          <a:xfrm>
            <a:off x="6546735" y="1747334"/>
            <a:ext cx="7064678" cy="164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solving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 flexibility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Perceptual skills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 recall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Reasoning skills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Verbal reasoning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0A24B5-AB45-45C6-9796-3491C08DE850}"/>
              </a:ext>
            </a:extLst>
          </p:cNvPr>
          <p:cNvSpPr/>
          <p:nvPr/>
        </p:nvSpPr>
        <p:spPr>
          <a:xfrm>
            <a:off x="4642076" y="4511262"/>
            <a:ext cx="747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1400" i="1" dirty="0">
                <a:solidFill>
                  <a:srgbClr val="6AA8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“Incidental” learnings as a result of above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 functions 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Openness to learn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Socialise to think and reason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basic shapes, numbers and concepts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 – grasping quantities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motor skills</a:t>
            </a:r>
          </a:p>
          <a:p>
            <a:pPr marL="342908" indent="-342908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7264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D5BE420-C7CC-441B-AC25-6EA97AAE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D3ABF9-AADE-4B28-B545-23354D115E77}"/>
              </a:ext>
            </a:extLst>
          </p:cNvPr>
          <p:cNvSpPr/>
          <p:nvPr/>
        </p:nvSpPr>
        <p:spPr>
          <a:xfrm>
            <a:off x="3375499" y="1690688"/>
            <a:ext cx="8816502" cy="4802187"/>
          </a:xfrm>
          <a:prstGeom prst="rect">
            <a:avLst/>
          </a:prstGeom>
          <a:solidFill>
            <a:srgbClr val="F4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F89CB6-C3BB-4529-93AC-BC434CA5F933}"/>
              </a:ext>
            </a:extLst>
          </p:cNvPr>
          <p:cNvGrpSpPr/>
          <p:nvPr/>
        </p:nvGrpSpPr>
        <p:grpSpPr>
          <a:xfrm>
            <a:off x="3538812" y="1780161"/>
            <a:ext cx="8509327" cy="4109077"/>
            <a:chOff x="2703465" y="1664450"/>
            <a:chExt cx="9200815" cy="4429070"/>
          </a:xfrm>
        </p:grpSpPr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E60D0BA-6AC6-413B-97A2-05BDD3E5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398" y="1664450"/>
              <a:ext cx="3008882" cy="2127554"/>
            </a:xfrm>
            <a:prstGeom prst="rect">
              <a:avLst/>
            </a:prstGeom>
          </p:spPr>
        </p:pic>
        <p:pic>
          <p:nvPicPr>
            <p:cNvPr id="12" name="Picture 11" descr="A picture containing table, toy, small, colorful&#10;&#10;Description automatically generated">
              <a:extLst>
                <a:ext uri="{FF2B5EF4-FFF2-40B4-BE49-F238E27FC236}">
                  <a16:creationId xmlns:a16="http://schemas.microsoft.com/office/drawing/2014/main" id="{9B1B32C6-6CC2-4D9E-93D5-06C0F6DA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16" y="1664450"/>
              <a:ext cx="3008882" cy="2127554"/>
            </a:xfrm>
            <a:prstGeom prst="rect">
              <a:avLst/>
            </a:prstGeom>
          </p:spPr>
        </p:pic>
        <p:pic>
          <p:nvPicPr>
            <p:cNvPr id="14" name="Picture 13" descr="A picture containing grass, bedroom, table, room&#10;&#10;Description automatically generated">
              <a:extLst>
                <a:ext uri="{FF2B5EF4-FFF2-40B4-BE49-F238E27FC236}">
                  <a16:creationId xmlns:a16="http://schemas.microsoft.com/office/drawing/2014/main" id="{049E9A11-ED75-4B18-8C3F-AD08CA62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465" y="3965966"/>
              <a:ext cx="3008882" cy="2127554"/>
            </a:xfrm>
            <a:prstGeom prst="rect">
              <a:avLst/>
            </a:prstGeom>
          </p:spPr>
        </p:pic>
        <p:pic>
          <p:nvPicPr>
            <p:cNvPr id="16" name="Picture 1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77E18283-DC92-4B28-8922-61CD285B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431" y="3965966"/>
              <a:ext cx="3008882" cy="2127554"/>
            </a:xfrm>
            <a:prstGeom prst="rect">
              <a:avLst/>
            </a:prstGeom>
          </p:spPr>
        </p:pic>
        <p:pic>
          <p:nvPicPr>
            <p:cNvPr id="18" name="Picture 17" descr="A picture containing photo, table, person, cake&#10;&#10;Description automatically generated">
              <a:extLst>
                <a:ext uri="{FF2B5EF4-FFF2-40B4-BE49-F238E27FC236}">
                  <a16:creationId xmlns:a16="http://schemas.microsoft.com/office/drawing/2014/main" id="{125563F1-89E8-4687-B779-BCADB5BFB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398" y="3965966"/>
              <a:ext cx="3008882" cy="2127554"/>
            </a:xfrm>
            <a:prstGeom prst="rect">
              <a:avLst/>
            </a:prstGeom>
          </p:spPr>
        </p:pic>
        <p:pic>
          <p:nvPicPr>
            <p:cNvPr id="8" name="Picture 7" descr="A picture containing grass, table, person, person&#10;&#10;Description automatically generated">
              <a:extLst>
                <a:ext uri="{FF2B5EF4-FFF2-40B4-BE49-F238E27FC236}">
                  <a16:creationId xmlns:a16="http://schemas.microsoft.com/office/drawing/2014/main" id="{CC8E3B98-2C4D-403B-A003-EA53341F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657" y="1664450"/>
              <a:ext cx="3008882" cy="212755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116BACC-B83D-47B7-8EDC-C7AE561A91D3}"/>
              </a:ext>
            </a:extLst>
          </p:cNvPr>
          <p:cNvSpPr/>
          <p:nvPr/>
        </p:nvSpPr>
        <p:spPr>
          <a:xfrm>
            <a:off x="4621427" y="629174"/>
            <a:ext cx="7794279" cy="871339"/>
          </a:xfrm>
          <a:prstGeom prst="rect">
            <a:avLst/>
          </a:prstGeom>
          <a:solidFill>
            <a:srgbClr val="80B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66029E-4F59-48BF-A949-DF43F587CED9}"/>
              </a:ext>
            </a:extLst>
          </p:cNvPr>
          <p:cNvSpPr/>
          <p:nvPr/>
        </p:nvSpPr>
        <p:spPr>
          <a:xfrm>
            <a:off x="4829517" y="599199"/>
            <a:ext cx="6814401" cy="97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8D63C"/>
                </a:solidFill>
                <a:latin typeface="Gotham Bold"/>
              </a:rPr>
              <a:t>Picture boards and puzzles</a:t>
            </a:r>
            <a:endParaRPr lang="en-ZA" sz="3200" b="1" dirty="0">
              <a:solidFill>
                <a:srgbClr val="F8D63C"/>
              </a:solidFill>
              <a:latin typeface="Gotham Bold"/>
            </a:endParaRPr>
          </a:p>
        </p:txBody>
      </p:sp>
      <p:pic>
        <p:nvPicPr>
          <p:cNvPr id="13" name="Picture 12" descr="A picture containing building, toy, small, walking&#10;&#10;Description automatically generated">
            <a:extLst>
              <a:ext uri="{FF2B5EF4-FFF2-40B4-BE49-F238E27FC236}">
                <a16:creationId xmlns:a16="http://schemas.microsoft.com/office/drawing/2014/main" id="{EECFFBD8-9A96-47E2-B34F-2DEB7102F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00" y="1773143"/>
            <a:ext cx="2782749" cy="19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474CA29-9A9C-44D0-A46B-E277AFBEC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grass, table, person, person&#10;&#10;Description automatically generated">
            <a:extLst>
              <a:ext uri="{FF2B5EF4-FFF2-40B4-BE49-F238E27FC236}">
                <a16:creationId xmlns:a16="http://schemas.microsoft.com/office/drawing/2014/main" id="{709BD8E6-8ABA-4AAF-9EB0-1C6F956BB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04" y="1610974"/>
            <a:ext cx="7245887" cy="51255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BFC3F-7F67-4F3F-AD4B-8B6F0AEEFE61}"/>
              </a:ext>
            </a:extLst>
          </p:cNvPr>
          <p:cNvSpPr/>
          <p:nvPr/>
        </p:nvSpPr>
        <p:spPr>
          <a:xfrm>
            <a:off x="4650818" y="640382"/>
            <a:ext cx="7794279" cy="871339"/>
          </a:xfrm>
          <a:prstGeom prst="rect">
            <a:avLst/>
          </a:prstGeom>
          <a:solidFill>
            <a:srgbClr val="80B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5BE2E-E4F3-4887-A034-3E95248762B1}"/>
              </a:ext>
            </a:extLst>
          </p:cNvPr>
          <p:cNvSpPr/>
          <p:nvPr/>
        </p:nvSpPr>
        <p:spPr>
          <a:xfrm>
            <a:off x="4867297" y="588200"/>
            <a:ext cx="6814401" cy="97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8D63C"/>
                </a:solidFill>
                <a:latin typeface="Gotham Bold"/>
              </a:rPr>
              <a:t>Covid-19 education picture boards</a:t>
            </a:r>
            <a:endParaRPr lang="en-ZA" sz="3200" b="1" dirty="0">
              <a:solidFill>
                <a:srgbClr val="F8D63C"/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45548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D374-8951-4DA4-8C30-3D57965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1DD36-B984-4736-A6BC-21110C6C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E56FA0-D8FC-4A3A-9B19-A93B75A6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6000A4-4B63-4D1A-8BA5-CDD48CC20BF9}"/>
              </a:ext>
            </a:extLst>
          </p:cNvPr>
          <p:cNvSpPr/>
          <p:nvPr/>
        </p:nvSpPr>
        <p:spPr>
          <a:xfrm>
            <a:off x="3647768" y="1690688"/>
            <a:ext cx="8268929" cy="5032841"/>
          </a:xfrm>
          <a:prstGeom prst="rect">
            <a:avLst/>
          </a:prstGeom>
          <a:solidFill>
            <a:srgbClr val="F4F5E7"/>
          </a:solidFill>
          <a:ln>
            <a:solidFill>
              <a:srgbClr val="F4F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43D36-97F8-4D72-A5D8-7B069789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232" y="1690688"/>
            <a:ext cx="6604000" cy="46672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023743-B232-4383-8965-102960659EA0}"/>
              </a:ext>
            </a:extLst>
          </p:cNvPr>
          <p:cNvCxnSpPr>
            <a:cxnSpLocks/>
          </p:cNvCxnSpPr>
          <p:nvPr/>
        </p:nvCxnSpPr>
        <p:spPr>
          <a:xfrm>
            <a:off x="4052047" y="1923770"/>
            <a:ext cx="562656" cy="8965"/>
          </a:xfrm>
          <a:prstGeom prst="straightConnector1">
            <a:avLst/>
          </a:prstGeom>
          <a:ln w="57150">
            <a:solidFill>
              <a:srgbClr val="588B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6F94FD-E684-4C67-AA49-C75C2592389F}"/>
              </a:ext>
            </a:extLst>
          </p:cNvPr>
          <p:cNvCxnSpPr>
            <a:cxnSpLocks/>
          </p:cNvCxnSpPr>
          <p:nvPr/>
        </p:nvCxnSpPr>
        <p:spPr>
          <a:xfrm flipH="1">
            <a:off x="10974535" y="1923770"/>
            <a:ext cx="448236" cy="0"/>
          </a:xfrm>
          <a:prstGeom prst="straightConnector1">
            <a:avLst/>
          </a:prstGeom>
          <a:ln w="57150">
            <a:solidFill>
              <a:srgbClr val="588B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588373-3AC7-4E3D-A6F0-A5C2B730F346}"/>
              </a:ext>
            </a:extLst>
          </p:cNvPr>
          <p:cNvCxnSpPr>
            <a:cxnSpLocks/>
          </p:cNvCxnSpPr>
          <p:nvPr/>
        </p:nvCxnSpPr>
        <p:spPr>
          <a:xfrm>
            <a:off x="4052047" y="4299417"/>
            <a:ext cx="1010892" cy="0"/>
          </a:xfrm>
          <a:prstGeom prst="straightConnector1">
            <a:avLst/>
          </a:prstGeom>
          <a:ln w="57150">
            <a:solidFill>
              <a:srgbClr val="588B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E014D21-F10E-4227-B43E-89C2C83A29C3}"/>
              </a:ext>
            </a:extLst>
          </p:cNvPr>
          <p:cNvSpPr/>
          <p:nvPr/>
        </p:nvSpPr>
        <p:spPr>
          <a:xfrm>
            <a:off x="3451170" y="1743825"/>
            <a:ext cx="753759" cy="344294"/>
          </a:xfrm>
          <a:prstGeom prst="rect">
            <a:avLst/>
          </a:prstGeom>
          <a:solidFill>
            <a:srgbClr val="61B747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46D2C5-8845-4A13-87CB-CF062E127C75}"/>
              </a:ext>
            </a:extLst>
          </p:cNvPr>
          <p:cNvSpPr/>
          <p:nvPr/>
        </p:nvSpPr>
        <p:spPr>
          <a:xfrm>
            <a:off x="3469553" y="4127270"/>
            <a:ext cx="912259" cy="570236"/>
          </a:xfrm>
          <a:prstGeom prst="rect">
            <a:avLst/>
          </a:prstGeom>
          <a:solidFill>
            <a:srgbClr val="61B747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ELDA’s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7F09D-B246-4DFC-BE4C-A5549F929E18}"/>
              </a:ext>
            </a:extLst>
          </p:cNvPr>
          <p:cNvSpPr/>
          <p:nvPr/>
        </p:nvSpPr>
        <p:spPr>
          <a:xfrm>
            <a:off x="11304809" y="1760588"/>
            <a:ext cx="681317" cy="344294"/>
          </a:xfrm>
          <a:prstGeom prst="rect">
            <a:avLst/>
          </a:prstGeom>
          <a:solidFill>
            <a:srgbClr val="61B747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E40EA-1E55-4B32-A130-D942DEEACF21}"/>
              </a:ext>
            </a:extLst>
          </p:cNvPr>
          <p:cNvSpPr/>
          <p:nvPr/>
        </p:nvSpPr>
        <p:spPr>
          <a:xfrm>
            <a:off x="5461233" y="500062"/>
            <a:ext cx="3481432" cy="82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boards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F26BF-94DC-4DF2-B0C1-C1B946FE4749}"/>
              </a:ext>
            </a:extLst>
          </p:cNvPr>
          <p:cNvSpPr/>
          <p:nvPr/>
        </p:nvSpPr>
        <p:spPr>
          <a:xfrm>
            <a:off x="4679169" y="478506"/>
            <a:ext cx="7794279" cy="871339"/>
          </a:xfrm>
          <a:prstGeom prst="rect">
            <a:avLst/>
          </a:prstGeom>
          <a:solidFill>
            <a:srgbClr val="80B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87DE09-D71A-43FE-B0B6-6A6EDD532E69}"/>
              </a:ext>
            </a:extLst>
          </p:cNvPr>
          <p:cNvSpPr/>
          <p:nvPr/>
        </p:nvSpPr>
        <p:spPr>
          <a:xfrm>
            <a:off x="4887259" y="448531"/>
            <a:ext cx="6814401" cy="97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8D63C"/>
                </a:solidFill>
                <a:latin typeface="Gotham Bold"/>
              </a:rPr>
              <a:t>Picture boards activities (playbook)</a:t>
            </a:r>
            <a:endParaRPr lang="en-ZA" sz="3200" b="1" dirty="0">
              <a:solidFill>
                <a:srgbClr val="F8D63C"/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7529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38956</TotalTime>
  <Words>307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Gotham 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Hubert</dc:creator>
  <cp:lastModifiedBy>Peter Jack</cp:lastModifiedBy>
  <cp:revision>36</cp:revision>
  <dcterms:created xsi:type="dcterms:W3CDTF">2020-08-07T07:30:31Z</dcterms:created>
  <dcterms:modified xsi:type="dcterms:W3CDTF">2020-11-24T14:57:46Z</dcterms:modified>
</cp:coreProperties>
</file>