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8" r:id="rId3"/>
    <p:sldId id="259" r:id="rId4"/>
    <p:sldId id="260" r:id="rId5"/>
    <p:sldId id="257"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7473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908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6036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4485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2836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292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1034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9928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020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1038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9041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2506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275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9455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862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1328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6/17/2022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075815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b="1" dirty="0" smtClean="0"/>
              <a:t>KZN ECD RELIEF PROJECT </a:t>
            </a:r>
            <a:endParaRPr lang="en-ZA" b="1" dirty="0"/>
          </a:p>
        </p:txBody>
      </p:sp>
      <p:sp>
        <p:nvSpPr>
          <p:cNvPr id="3" name="Subtitle 2"/>
          <p:cNvSpPr>
            <a:spLocks noGrp="1"/>
          </p:cNvSpPr>
          <p:nvPr>
            <p:ph type="subTitle" idx="1"/>
          </p:nvPr>
        </p:nvSpPr>
        <p:spPr/>
        <p:txBody>
          <a:bodyPr/>
          <a:lstStyle/>
          <a:p>
            <a:r>
              <a:rPr lang="en-ZA" dirty="0" smtClean="0"/>
              <a:t>UPDATE </a:t>
            </a:r>
            <a:endParaRPr lang="en-ZA"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6118" y="5092473"/>
            <a:ext cx="1624946" cy="1397453"/>
          </a:xfrm>
          <a:prstGeom prst="rect">
            <a:avLst/>
          </a:prstGeom>
        </p:spPr>
      </p:pic>
    </p:spTree>
    <p:extLst>
      <p:ext uri="{BB962C8B-B14F-4D97-AF65-F5344CB8AC3E}">
        <p14:creationId xmlns:p14="http://schemas.microsoft.com/office/powerpoint/2010/main" val="4278678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903" y="359469"/>
            <a:ext cx="8534400" cy="1507067"/>
          </a:xfrm>
        </p:spPr>
        <p:txBody>
          <a:bodyPr/>
          <a:lstStyle/>
          <a:p>
            <a:r>
              <a:rPr lang="en-ZA" dirty="0" smtClean="0"/>
              <a:t>Activities </a:t>
            </a:r>
            <a:endParaRPr lang="en-ZA" dirty="0"/>
          </a:p>
        </p:txBody>
      </p:sp>
      <p:sp>
        <p:nvSpPr>
          <p:cNvPr id="3" name="Content Placeholder 2"/>
          <p:cNvSpPr>
            <a:spLocks noGrp="1"/>
          </p:cNvSpPr>
          <p:nvPr>
            <p:ph idx="1"/>
          </p:nvPr>
        </p:nvSpPr>
        <p:spPr>
          <a:xfrm>
            <a:off x="827903" y="1866536"/>
            <a:ext cx="8534400" cy="3615267"/>
          </a:xfrm>
        </p:spPr>
        <p:txBody>
          <a:bodyPr>
            <a:normAutofit/>
          </a:bodyPr>
          <a:lstStyle/>
          <a:p>
            <a:r>
              <a:rPr lang="en-ZA" dirty="0" smtClean="0"/>
              <a:t>TREE translated the Play at home with your children booklet from English into IsiZulu and the Signs of distress document, this was to assist ITEC. </a:t>
            </a:r>
          </a:p>
          <a:p>
            <a:r>
              <a:rPr lang="en-ZA" dirty="0" smtClean="0"/>
              <a:t>TOT was on the 25</a:t>
            </a:r>
            <a:r>
              <a:rPr lang="en-ZA" baseline="30000" dirty="0" smtClean="0"/>
              <a:t>th</a:t>
            </a:r>
            <a:r>
              <a:rPr lang="en-ZA" dirty="0" smtClean="0"/>
              <a:t> and 26</a:t>
            </a:r>
            <a:r>
              <a:rPr lang="en-ZA" baseline="30000" dirty="0" smtClean="0"/>
              <a:t>th</a:t>
            </a:r>
            <a:r>
              <a:rPr lang="en-ZA" dirty="0" smtClean="0"/>
              <a:t> of May 2022 at TREE offices.</a:t>
            </a:r>
          </a:p>
          <a:p>
            <a:r>
              <a:rPr lang="en-ZA" dirty="0" smtClean="0"/>
              <a:t>In preparation for the TOT, TREE designed;</a:t>
            </a:r>
          </a:p>
          <a:p>
            <a:pPr>
              <a:buFontTx/>
              <a:buChar char="-"/>
            </a:pPr>
            <a:r>
              <a:rPr lang="en-ZA" dirty="0" smtClean="0"/>
              <a:t>Attendance registers for parents and practitioners (and printed for all RTO’s)</a:t>
            </a:r>
          </a:p>
          <a:p>
            <a:pPr>
              <a:buFontTx/>
              <a:buChar char="-"/>
            </a:pPr>
            <a:r>
              <a:rPr lang="en-ZA" dirty="0" smtClean="0"/>
              <a:t>Travel log sheets for trainers (and printed for all RTO’s)</a:t>
            </a:r>
          </a:p>
          <a:p>
            <a:pPr>
              <a:buFontTx/>
              <a:buChar char="-"/>
            </a:pPr>
            <a:r>
              <a:rPr lang="en-ZA" dirty="0" smtClean="0"/>
              <a:t>Pre and post tests (and printed for all RTO’s) </a:t>
            </a:r>
          </a:p>
          <a:p>
            <a:pPr>
              <a:buFontTx/>
              <a:buChar char="-"/>
            </a:pPr>
            <a:r>
              <a:rPr lang="en-ZA" dirty="0" smtClean="0"/>
              <a:t>Certificates for the practitioners and parents </a:t>
            </a:r>
          </a:p>
          <a:p>
            <a:pPr>
              <a:buFontTx/>
              <a:buChar char="-"/>
            </a:pPr>
            <a:endParaRPr lang="en-ZA"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6118" y="5092473"/>
            <a:ext cx="1624946" cy="1397453"/>
          </a:xfrm>
          <a:prstGeom prst="rect">
            <a:avLst/>
          </a:prstGeom>
        </p:spPr>
      </p:pic>
    </p:spTree>
    <p:extLst>
      <p:ext uri="{BB962C8B-B14F-4D97-AF65-F5344CB8AC3E}">
        <p14:creationId xmlns:p14="http://schemas.microsoft.com/office/powerpoint/2010/main" val="1768562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20281"/>
            <a:ext cx="8534400" cy="1507067"/>
          </a:xfrm>
        </p:spPr>
        <p:txBody>
          <a:bodyPr/>
          <a:lstStyle/>
          <a:p>
            <a:r>
              <a:rPr lang="en-ZA" dirty="0" smtClean="0"/>
              <a:t>Activities </a:t>
            </a:r>
            <a:endParaRPr lang="en-ZA" dirty="0"/>
          </a:p>
        </p:txBody>
      </p:sp>
      <p:sp>
        <p:nvSpPr>
          <p:cNvPr id="3" name="Content Placeholder 2"/>
          <p:cNvSpPr>
            <a:spLocks noGrp="1"/>
          </p:cNvSpPr>
          <p:nvPr>
            <p:ph idx="1"/>
          </p:nvPr>
        </p:nvSpPr>
        <p:spPr>
          <a:xfrm>
            <a:off x="684212" y="1939834"/>
            <a:ext cx="8534400" cy="3615267"/>
          </a:xfrm>
        </p:spPr>
        <p:txBody>
          <a:bodyPr>
            <a:normAutofit/>
          </a:bodyPr>
          <a:lstStyle/>
          <a:p>
            <a:r>
              <a:rPr lang="en-ZA" dirty="0" smtClean="0"/>
              <a:t>On a weekly basis TREE receives the following from RTO’s </a:t>
            </a:r>
          </a:p>
          <a:p>
            <a:pPr>
              <a:buFontTx/>
              <a:buChar char="-"/>
            </a:pPr>
            <a:r>
              <a:rPr lang="en-ZA" dirty="0" smtClean="0"/>
              <a:t>Attendance registers </a:t>
            </a:r>
          </a:p>
          <a:p>
            <a:pPr>
              <a:buFontTx/>
              <a:buChar char="-"/>
            </a:pPr>
            <a:r>
              <a:rPr lang="en-ZA" dirty="0" smtClean="0"/>
              <a:t>Pre and post tests </a:t>
            </a:r>
          </a:p>
          <a:p>
            <a:pPr>
              <a:buFontTx/>
              <a:buChar char="-"/>
            </a:pPr>
            <a:r>
              <a:rPr lang="en-ZA" dirty="0" smtClean="0"/>
              <a:t>Report</a:t>
            </a:r>
          </a:p>
          <a:p>
            <a:pPr>
              <a:buFont typeface="Wingdings" panose="05000000000000000000" pitchFamily="2" charset="2"/>
              <a:buChar char="Ø"/>
            </a:pPr>
            <a:r>
              <a:rPr lang="en-ZA" dirty="0" smtClean="0"/>
              <a:t>A spreadsheet of the weekly reach is updated and sent to partners. </a:t>
            </a:r>
          </a:p>
          <a:p>
            <a:pPr>
              <a:buFont typeface="Wingdings" panose="05000000000000000000" pitchFamily="2" charset="2"/>
              <a:buChar char="Ø"/>
            </a:pPr>
            <a:r>
              <a:rPr lang="en-ZA" dirty="0" smtClean="0"/>
              <a:t>Support is provided to RTO’s telephonically and via email as and when RTO’s need it. </a:t>
            </a:r>
          </a:p>
          <a:p>
            <a:pPr>
              <a:buFont typeface="Wingdings" panose="05000000000000000000" pitchFamily="2" charset="2"/>
              <a:buChar char="Ø"/>
            </a:pPr>
            <a:r>
              <a:rPr lang="en-ZA" dirty="0" smtClean="0"/>
              <a:t>Assist NECT with information when they request it.</a:t>
            </a:r>
          </a:p>
          <a:p>
            <a:pPr>
              <a:buFont typeface="Wingdings" panose="05000000000000000000" pitchFamily="2" charset="2"/>
              <a:buChar char="Ø"/>
            </a:pPr>
            <a:r>
              <a:rPr lang="en-ZA" dirty="0" smtClean="0"/>
              <a:t>Assist UNICEF with information when they request it. </a:t>
            </a:r>
          </a:p>
          <a:p>
            <a:pPr marL="0" indent="0">
              <a:buNone/>
            </a:pPr>
            <a:endParaRPr lang="en-Z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6118" y="5092473"/>
            <a:ext cx="1624946" cy="1397453"/>
          </a:xfrm>
          <a:prstGeom prst="rect">
            <a:avLst/>
          </a:prstGeom>
        </p:spPr>
      </p:pic>
    </p:spTree>
    <p:extLst>
      <p:ext uri="{BB962C8B-B14F-4D97-AF65-F5344CB8AC3E}">
        <p14:creationId xmlns:p14="http://schemas.microsoft.com/office/powerpoint/2010/main" val="45847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77035"/>
            <a:ext cx="8534400" cy="1507067"/>
          </a:xfrm>
        </p:spPr>
        <p:txBody>
          <a:bodyPr/>
          <a:lstStyle/>
          <a:p>
            <a:r>
              <a:rPr lang="en-ZA" dirty="0" smtClean="0"/>
              <a:t>Challenges </a:t>
            </a:r>
            <a:endParaRPr lang="en-ZA" dirty="0"/>
          </a:p>
        </p:txBody>
      </p:sp>
      <p:sp>
        <p:nvSpPr>
          <p:cNvPr id="3" name="Content Placeholder 2"/>
          <p:cNvSpPr>
            <a:spLocks noGrp="1"/>
          </p:cNvSpPr>
          <p:nvPr>
            <p:ph idx="1"/>
          </p:nvPr>
        </p:nvSpPr>
        <p:spPr>
          <a:xfrm>
            <a:off x="684212" y="2083526"/>
            <a:ext cx="8534400" cy="3615267"/>
          </a:xfrm>
        </p:spPr>
        <p:txBody>
          <a:bodyPr/>
          <a:lstStyle/>
          <a:p>
            <a:r>
              <a:rPr lang="en-ZA" dirty="0" smtClean="0"/>
              <a:t>There was a shortage of Repurpose for Purpose materials, 30 activity cards and 95 playbooks. DMF will send through the activity cards and NECDA will be paying for the printing of the 95 playbooks. </a:t>
            </a:r>
          </a:p>
          <a:p>
            <a:r>
              <a:rPr lang="en-ZA" dirty="0" smtClean="0"/>
              <a:t>Reporting lines have blurred as TREE is no longer solely reporting to NECDA but is also receiving direct communication/requests from the funders. </a:t>
            </a:r>
          </a:p>
          <a:p>
            <a:r>
              <a:rPr lang="en-ZA" dirty="0" smtClean="0"/>
              <a:t>RTO’s are reporting that 1 day is a tight squeeze to complete 2 topics for practitioners i.e. Repurpose for purpose and Self Care. </a:t>
            </a:r>
            <a:endParaRPr lang="en-Z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6118" y="5092473"/>
            <a:ext cx="1624946" cy="1397453"/>
          </a:xfrm>
          <a:prstGeom prst="rect">
            <a:avLst/>
          </a:prstGeom>
        </p:spPr>
      </p:pic>
    </p:spTree>
    <p:extLst>
      <p:ext uri="{BB962C8B-B14F-4D97-AF65-F5344CB8AC3E}">
        <p14:creationId xmlns:p14="http://schemas.microsoft.com/office/powerpoint/2010/main" val="4146370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143" y="137401"/>
            <a:ext cx="8534400" cy="1507067"/>
          </a:xfrm>
        </p:spPr>
        <p:txBody>
          <a:bodyPr/>
          <a:lstStyle/>
          <a:p>
            <a:r>
              <a:rPr lang="en-ZA" dirty="0" smtClean="0"/>
              <a:t>REACH </a:t>
            </a:r>
            <a:endParaRPr lang="en-Z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4597477"/>
              </p:ext>
            </p:extLst>
          </p:nvPr>
        </p:nvGraphicFramePr>
        <p:xfrm>
          <a:off x="606425" y="1952625"/>
          <a:ext cx="8534400" cy="1854200"/>
        </p:xfrm>
        <a:graphic>
          <a:graphicData uri="http://schemas.openxmlformats.org/drawingml/2006/table">
            <a:tbl>
              <a:tblPr firstRow="1" bandRow="1">
                <a:tableStyleId>{5C22544A-7EE6-4342-B048-85BDC9FD1C3A}</a:tableStyleId>
              </a:tblPr>
              <a:tblGrid>
                <a:gridCol w="2844800">
                  <a:extLst>
                    <a:ext uri="{9D8B030D-6E8A-4147-A177-3AD203B41FA5}">
                      <a16:colId xmlns:a16="http://schemas.microsoft.com/office/drawing/2014/main" val="3178620853"/>
                    </a:ext>
                  </a:extLst>
                </a:gridCol>
                <a:gridCol w="2844800">
                  <a:extLst>
                    <a:ext uri="{9D8B030D-6E8A-4147-A177-3AD203B41FA5}">
                      <a16:colId xmlns:a16="http://schemas.microsoft.com/office/drawing/2014/main" val="860786198"/>
                    </a:ext>
                  </a:extLst>
                </a:gridCol>
                <a:gridCol w="2844800">
                  <a:extLst>
                    <a:ext uri="{9D8B030D-6E8A-4147-A177-3AD203B41FA5}">
                      <a16:colId xmlns:a16="http://schemas.microsoft.com/office/drawing/2014/main" val="3627055439"/>
                    </a:ext>
                  </a:extLst>
                </a:gridCol>
              </a:tblGrid>
              <a:tr h="370840">
                <a:tc>
                  <a:txBody>
                    <a:bodyPr/>
                    <a:lstStyle/>
                    <a:p>
                      <a:endParaRPr lang="en-ZA" dirty="0"/>
                    </a:p>
                  </a:txBody>
                  <a:tcPr/>
                </a:tc>
                <a:tc>
                  <a:txBody>
                    <a:bodyPr/>
                    <a:lstStyle/>
                    <a:p>
                      <a:r>
                        <a:rPr lang="en-ZA" dirty="0" smtClean="0"/>
                        <a:t>Target </a:t>
                      </a:r>
                      <a:endParaRPr lang="en-ZA" dirty="0"/>
                    </a:p>
                  </a:txBody>
                  <a:tcPr/>
                </a:tc>
                <a:tc>
                  <a:txBody>
                    <a:bodyPr/>
                    <a:lstStyle/>
                    <a:p>
                      <a:r>
                        <a:rPr lang="en-ZA" dirty="0" smtClean="0"/>
                        <a:t>Reach as</a:t>
                      </a:r>
                      <a:r>
                        <a:rPr lang="en-ZA" baseline="0" dirty="0" smtClean="0"/>
                        <a:t> of week 2 </a:t>
                      </a:r>
                      <a:endParaRPr lang="en-ZA" dirty="0"/>
                    </a:p>
                  </a:txBody>
                  <a:tcPr/>
                </a:tc>
                <a:extLst>
                  <a:ext uri="{0D108BD9-81ED-4DB2-BD59-A6C34878D82A}">
                    <a16:rowId xmlns:a16="http://schemas.microsoft.com/office/drawing/2014/main" val="1692636064"/>
                  </a:ext>
                </a:extLst>
              </a:tr>
              <a:tr h="370840">
                <a:tc>
                  <a:txBody>
                    <a:bodyPr/>
                    <a:lstStyle/>
                    <a:p>
                      <a:r>
                        <a:rPr lang="en-ZA" dirty="0" smtClean="0"/>
                        <a:t>Practitioners</a:t>
                      </a:r>
                      <a:r>
                        <a:rPr lang="en-ZA" baseline="0" dirty="0" smtClean="0"/>
                        <a:t> </a:t>
                      </a:r>
                      <a:endParaRPr lang="en-ZA" dirty="0"/>
                    </a:p>
                  </a:txBody>
                  <a:tcPr/>
                </a:tc>
                <a:tc>
                  <a:txBody>
                    <a:bodyPr/>
                    <a:lstStyle/>
                    <a:p>
                      <a:r>
                        <a:rPr lang="en-ZA" dirty="0" smtClean="0"/>
                        <a:t>1000</a:t>
                      </a:r>
                      <a:endParaRPr lang="en-ZA" dirty="0"/>
                    </a:p>
                  </a:txBody>
                  <a:tcPr/>
                </a:tc>
                <a:tc>
                  <a:txBody>
                    <a:bodyPr/>
                    <a:lstStyle/>
                    <a:p>
                      <a:r>
                        <a:rPr lang="en-ZA" dirty="0" smtClean="0"/>
                        <a:t>331</a:t>
                      </a:r>
                      <a:endParaRPr lang="en-ZA" dirty="0"/>
                    </a:p>
                  </a:txBody>
                  <a:tcPr/>
                </a:tc>
                <a:extLst>
                  <a:ext uri="{0D108BD9-81ED-4DB2-BD59-A6C34878D82A}">
                    <a16:rowId xmlns:a16="http://schemas.microsoft.com/office/drawing/2014/main" val="1708864078"/>
                  </a:ext>
                </a:extLst>
              </a:tr>
              <a:tr h="370840">
                <a:tc>
                  <a:txBody>
                    <a:bodyPr/>
                    <a:lstStyle/>
                    <a:p>
                      <a:r>
                        <a:rPr lang="en-ZA" dirty="0" smtClean="0"/>
                        <a:t>Parents </a:t>
                      </a:r>
                      <a:endParaRPr lang="en-ZA" dirty="0"/>
                    </a:p>
                  </a:txBody>
                  <a:tcPr/>
                </a:tc>
                <a:tc>
                  <a:txBody>
                    <a:bodyPr/>
                    <a:lstStyle/>
                    <a:p>
                      <a:r>
                        <a:rPr lang="en-ZA" dirty="0" smtClean="0"/>
                        <a:t>2000</a:t>
                      </a:r>
                      <a:endParaRPr lang="en-ZA" dirty="0"/>
                    </a:p>
                  </a:txBody>
                  <a:tcPr/>
                </a:tc>
                <a:tc>
                  <a:txBody>
                    <a:bodyPr/>
                    <a:lstStyle/>
                    <a:p>
                      <a:r>
                        <a:rPr lang="en-ZA" smtClean="0"/>
                        <a:t>446</a:t>
                      </a:r>
                      <a:endParaRPr lang="en-ZA"/>
                    </a:p>
                  </a:txBody>
                  <a:tcPr/>
                </a:tc>
                <a:extLst>
                  <a:ext uri="{0D108BD9-81ED-4DB2-BD59-A6C34878D82A}">
                    <a16:rowId xmlns:a16="http://schemas.microsoft.com/office/drawing/2014/main" val="2996044674"/>
                  </a:ext>
                </a:extLst>
              </a:tr>
              <a:tr h="370840">
                <a:tc>
                  <a:txBody>
                    <a:bodyPr/>
                    <a:lstStyle/>
                    <a:p>
                      <a:r>
                        <a:rPr lang="en-ZA" dirty="0" smtClean="0"/>
                        <a:t>ECD Centres </a:t>
                      </a:r>
                      <a:endParaRPr lang="en-ZA" dirty="0"/>
                    </a:p>
                  </a:txBody>
                  <a:tcPr/>
                </a:tc>
                <a:tc>
                  <a:txBody>
                    <a:bodyPr/>
                    <a:lstStyle/>
                    <a:p>
                      <a:r>
                        <a:rPr lang="en-ZA" dirty="0" smtClean="0"/>
                        <a:t>55</a:t>
                      </a:r>
                      <a:endParaRPr lang="en-ZA" dirty="0"/>
                    </a:p>
                  </a:txBody>
                  <a:tcPr/>
                </a:tc>
                <a:tc>
                  <a:txBody>
                    <a:bodyPr/>
                    <a:lstStyle/>
                    <a:p>
                      <a:r>
                        <a:rPr lang="en-ZA" dirty="0" smtClean="0"/>
                        <a:t>289</a:t>
                      </a:r>
                      <a:endParaRPr lang="en-ZA" dirty="0"/>
                    </a:p>
                  </a:txBody>
                  <a:tcPr/>
                </a:tc>
                <a:extLst>
                  <a:ext uri="{0D108BD9-81ED-4DB2-BD59-A6C34878D82A}">
                    <a16:rowId xmlns:a16="http://schemas.microsoft.com/office/drawing/2014/main" val="1608193731"/>
                  </a:ext>
                </a:extLst>
              </a:tr>
              <a:tr h="370840">
                <a:tc>
                  <a:txBody>
                    <a:bodyPr/>
                    <a:lstStyle/>
                    <a:p>
                      <a:r>
                        <a:rPr lang="en-ZA" dirty="0" smtClean="0"/>
                        <a:t>Children </a:t>
                      </a:r>
                      <a:endParaRPr lang="en-ZA" dirty="0"/>
                    </a:p>
                  </a:txBody>
                  <a:tcPr/>
                </a:tc>
                <a:tc>
                  <a:txBody>
                    <a:bodyPr/>
                    <a:lstStyle/>
                    <a:p>
                      <a:r>
                        <a:rPr lang="en-ZA" dirty="0" smtClean="0"/>
                        <a:t>-</a:t>
                      </a:r>
                      <a:endParaRPr lang="en-ZA" dirty="0"/>
                    </a:p>
                  </a:txBody>
                  <a:tcPr/>
                </a:tc>
                <a:tc>
                  <a:txBody>
                    <a:bodyPr/>
                    <a:lstStyle/>
                    <a:p>
                      <a:r>
                        <a:rPr lang="en-ZA" dirty="0" smtClean="0"/>
                        <a:t>13597</a:t>
                      </a:r>
                      <a:endParaRPr lang="en-ZA" dirty="0"/>
                    </a:p>
                  </a:txBody>
                  <a:tcPr/>
                </a:tc>
                <a:extLst>
                  <a:ext uri="{0D108BD9-81ED-4DB2-BD59-A6C34878D82A}">
                    <a16:rowId xmlns:a16="http://schemas.microsoft.com/office/drawing/2014/main" val="676998443"/>
                  </a:ext>
                </a:extLst>
              </a:tr>
            </a:tbl>
          </a:graphicData>
        </a:graphic>
      </p:graphicFrame>
      <p:sp>
        <p:nvSpPr>
          <p:cNvPr id="5" name="TextBox 4"/>
          <p:cNvSpPr txBox="1"/>
          <p:nvPr/>
        </p:nvSpPr>
        <p:spPr>
          <a:xfrm>
            <a:off x="1436914" y="4284617"/>
            <a:ext cx="7001692" cy="923330"/>
          </a:xfrm>
          <a:prstGeom prst="rect">
            <a:avLst/>
          </a:prstGeom>
          <a:noFill/>
        </p:spPr>
        <p:txBody>
          <a:bodyPr wrap="square" rtlCol="0">
            <a:spAutoFit/>
          </a:bodyPr>
          <a:lstStyle/>
          <a:p>
            <a:pPr marL="285750" indent="-285750">
              <a:buFont typeface="Arial" panose="020B0604020202020204" pitchFamily="34" charset="0"/>
              <a:buChar char="•"/>
            </a:pPr>
            <a:r>
              <a:rPr lang="en-ZA" dirty="0" smtClean="0"/>
              <a:t>All RTO’s are on track accordingly with their implementation plans. </a:t>
            </a:r>
          </a:p>
          <a:p>
            <a:pPr marL="285750" indent="-285750">
              <a:buFont typeface="Arial" panose="020B0604020202020204" pitchFamily="34" charset="0"/>
              <a:buChar char="•"/>
            </a:pPr>
            <a:r>
              <a:rPr lang="en-ZA" dirty="0" smtClean="0"/>
              <a:t>4 weeks of training remaining.</a:t>
            </a:r>
            <a:endParaRPr lang="en-ZA"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6118" y="5092473"/>
            <a:ext cx="1624946" cy="1397453"/>
          </a:xfrm>
          <a:prstGeom prst="rect">
            <a:avLst/>
          </a:prstGeom>
        </p:spPr>
      </p:pic>
    </p:spTree>
    <p:extLst>
      <p:ext uri="{BB962C8B-B14F-4D97-AF65-F5344CB8AC3E}">
        <p14:creationId xmlns:p14="http://schemas.microsoft.com/office/powerpoint/2010/main" val="866623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2852" y="2305835"/>
            <a:ext cx="8534400" cy="1507067"/>
          </a:xfrm>
        </p:spPr>
        <p:txBody>
          <a:bodyPr>
            <a:normAutofit/>
          </a:bodyPr>
          <a:lstStyle/>
          <a:p>
            <a:pPr algn="ctr"/>
            <a:r>
              <a:rPr lang="en-ZA" sz="6600" b="1" dirty="0" smtClean="0"/>
              <a:t>THANK YOU!!!</a:t>
            </a:r>
            <a:endParaRPr lang="en-ZA" sz="6600" b="1" dirty="0"/>
          </a:p>
        </p:txBody>
      </p:sp>
    </p:spTree>
    <p:extLst>
      <p:ext uri="{BB962C8B-B14F-4D97-AF65-F5344CB8AC3E}">
        <p14:creationId xmlns:p14="http://schemas.microsoft.com/office/powerpoint/2010/main" val="31804629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289</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Trebuchet MS</vt:lpstr>
      <vt:lpstr>Wingdings</vt:lpstr>
      <vt:lpstr>Wingdings 3</vt:lpstr>
      <vt:lpstr>Facet</vt:lpstr>
      <vt:lpstr>KZN ECD RELIEF PROJECT </vt:lpstr>
      <vt:lpstr>Activities </vt:lpstr>
      <vt:lpstr>Activities </vt:lpstr>
      <vt:lpstr>Challenges </vt:lpstr>
      <vt:lpstr>REACH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KZN ECD RELIEF PROJECT</dc:title>
  <dc:creator>sinqobile</dc:creator>
  <cp:lastModifiedBy>sinqobile</cp:lastModifiedBy>
  <cp:revision>7</cp:revision>
  <dcterms:created xsi:type="dcterms:W3CDTF">2022-06-15T12:05:23Z</dcterms:created>
  <dcterms:modified xsi:type="dcterms:W3CDTF">2022-06-17T06:31:37Z</dcterms:modified>
</cp:coreProperties>
</file>