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4"/>
  </p:sldMasterIdLst>
  <p:sldIdLst>
    <p:sldId id="257" r:id="rId5"/>
    <p:sldId id="272" r:id="rId6"/>
    <p:sldId id="267" r:id="rId7"/>
    <p:sldId id="262" r:id="rId8"/>
    <p:sldId id="263" r:id="rId9"/>
    <p:sldId id="265" r:id="rId10"/>
    <p:sldId id="264" r:id="rId11"/>
    <p:sldId id="268" r:id="rId12"/>
    <p:sldId id="269"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88A0"/>
    <a:srgbClr val="FF9900"/>
    <a:srgbClr val="FF3300"/>
    <a:srgbClr val="FF0000"/>
    <a:srgbClr val="FCF7F1"/>
    <a:srgbClr val="5CC6D6"/>
    <a:srgbClr val="344529"/>
    <a:srgbClr val="2B3922"/>
    <a:srgbClr val="2E3722"/>
    <a:srgbClr val="B8D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368" autoAdjust="0"/>
    <p:restoredTop sz="94619" autoAdjust="0"/>
  </p:normalViewPr>
  <p:slideViewPr>
    <p:cSldViewPr snapToGrid="0">
      <p:cViewPr varScale="1">
        <p:scale>
          <a:sx n="85" d="100"/>
          <a:sy n="85" d="100"/>
        </p:scale>
        <p:origin x="6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A0C0817-A112-4847-8014-A94B7D2A4EA3}" type="datetime1">
              <a:rPr lang="en-US" smtClean="0"/>
              <a:t>11/25/2020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8589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677042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6FA2B21-3FCD-4721-B95C-427943F61125}" type="datetime1">
              <a:rPr lang="en-US" smtClean="0"/>
              <a:t>11/25/2020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122894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6FA2B21-3FCD-4721-B95C-427943F61125}" type="datetime1">
              <a:rPr lang="en-US" smtClean="0"/>
              <a:t>11/25/2020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4B7E4EF-A1BD-40F4-AB7B-04F084DD991D}"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851514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6FA2B21-3FCD-4721-B95C-427943F61125}" type="datetime1">
              <a:rPr lang="en-US" smtClean="0"/>
              <a:t>11/25/2020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857188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FA2B21-3FCD-4721-B95C-427943F61125}" type="datetime1">
              <a:rPr lang="en-US" smtClean="0"/>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7473982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FA2B21-3FCD-4721-B95C-427943F61125}" type="datetime1">
              <a:rPr lang="en-US" smtClean="0"/>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4777707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1098730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6FA2B21-3FCD-4721-B95C-427943F61125}" type="datetime1">
              <a:rPr lang="en-US" smtClean="0"/>
              <a:t>11/25/2020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449176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1481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9C646AA-F36E-4540-911D-FFFC0A0EF24A}" type="datetime1">
              <a:rPr lang="en-US" smtClean="0"/>
              <a:t>11/25/2020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97501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8639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214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9221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44391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4459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11/25/2020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9243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FA2B21-3FCD-4721-B95C-427943F61125}" type="datetime1">
              <a:rPr lang="en-US" smtClean="0"/>
              <a:t>11/25/2020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807387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489283" y="2528886"/>
            <a:ext cx="7399176" cy="406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a:extLst>
              <a:ext uri="{FF2B5EF4-FFF2-40B4-BE49-F238E27FC236}">
                <a16:creationId xmlns:a16="http://schemas.microsoft.com/office/drawing/2014/main" id="{C8722DDC-8EEE-4A06-8DFE-B44871EAA2CF}"/>
              </a:ext>
            </a:extLst>
          </p:cNvPr>
          <p:cNvSpPr>
            <a:spLocks noGrp="1"/>
          </p:cNvSpPr>
          <p:nvPr>
            <p:ph type="title"/>
          </p:nvPr>
        </p:nvSpPr>
        <p:spPr>
          <a:xfrm>
            <a:off x="7992209" y="4507847"/>
            <a:ext cx="3834031" cy="1645920"/>
          </a:xfrm>
        </p:spPr>
        <p:txBody>
          <a:bodyPr anchor="b">
            <a:normAutofit/>
          </a:bodyPr>
          <a:lstStyle/>
          <a:p>
            <a:pPr algn="ctr">
              <a:spcAft>
                <a:spcPts val="600"/>
              </a:spcAft>
            </a:pPr>
            <a:r>
              <a:rPr lang="en-ZA" sz="4000" b="1" dirty="0">
                <a:solidFill>
                  <a:srgbClr val="002060"/>
                </a:solidFill>
              </a:rPr>
              <a:t>Chairman’s Report</a:t>
            </a:r>
            <a:r>
              <a:rPr lang="en-US" sz="4000" b="1" dirty="0">
                <a:solidFill>
                  <a:srgbClr val="002060"/>
                </a:solidFill>
              </a:rPr>
              <a:t> </a:t>
            </a:r>
          </a:p>
        </p:txBody>
      </p:sp>
      <p:sp>
        <p:nvSpPr>
          <p:cNvPr id="4" name="TextBox 3">
            <a:extLst>
              <a:ext uri="{FF2B5EF4-FFF2-40B4-BE49-F238E27FC236}">
                <a16:creationId xmlns:a16="http://schemas.microsoft.com/office/drawing/2014/main" id="{A79CB4C6-95A5-4631-8FCD-185EA7385401}"/>
              </a:ext>
            </a:extLst>
          </p:cNvPr>
          <p:cNvSpPr txBox="1"/>
          <p:nvPr/>
        </p:nvSpPr>
        <p:spPr>
          <a:xfrm>
            <a:off x="7992209" y="2643052"/>
            <a:ext cx="4114855" cy="1864795"/>
          </a:xfrm>
          <a:prstGeom prst="rect">
            <a:avLst/>
          </a:prstGeom>
        </p:spPr>
        <p:txBody>
          <a:bodyPr rtlCol="0">
            <a:normAutofit fontScale="92500" lnSpcReduction="10000"/>
          </a:bodyPr>
          <a:lstStyle/>
          <a:p>
            <a:pPr algn="ctr">
              <a:lnSpc>
                <a:spcPct val="90000"/>
              </a:lnSpc>
              <a:spcAft>
                <a:spcPts val="600"/>
              </a:spcAft>
            </a:pPr>
            <a:br>
              <a:rPr lang="en-ZA" sz="700" b="1" dirty="0"/>
            </a:br>
            <a:br>
              <a:rPr lang="en-ZA" sz="700" dirty="0"/>
            </a:br>
            <a:r>
              <a:rPr lang="en-ZA" sz="3600" b="1" dirty="0">
                <a:solidFill>
                  <a:srgbClr val="002060"/>
                </a:solidFill>
              </a:rPr>
              <a:t>Annual General Meeting</a:t>
            </a:r>
          </a:p>
          <a:p>
            <a:pPr algn="ctr">
              <a:lnSpc>
                <a:spcPct val="90000"/>
              </a:lnSpc>
              <a:spcAft>
                <a:spcPts val="600"/>
              </a:spcAft>
            </a:pPr>
            <a:br>
              <a:rPr lang="en-ZA" sz="1900" dirty="0">
                <a:solidFill>
                  <a:srgbClr val="002060"/>
                </a:solidFill>
              </a:rPr>
            </a:br>
            <a:r>
              <a:rPr lang="en-ZA" sz="1900" b="1" dirty="0">
                <a:solidFill>
                  <a:srgbClr val="002060"/>
                </a:solidFill>
              </a:rPr>
              <a:t>25 November 2020</a:t>
            </a:r>
            <a:br>
              <a:rPr lang="en-ZA" sz="700" dirty="0"/>
            </a:br>
            <a:endParaRPr lang="en-ZA" sz="700" dirty="0"/>
          </a:p>
          <a:p>
            <a:pPr>
              <a:lnSpc>
                <a:spcPct val="90000"/>
              </a:lnSpc>
              <a:spcAft>
                <a:spcPts val="600"/>
              </a:spcAft>
            </a:pPr>
            <a:endParaRPr lang="en-ZA" sz="700" dirty="0"/>
          </a:p>
        </p:txBody>
      </p:sp>
      <p:sp>
        <p:nvSpPr>
          <p:cNvPr id="10" name="TextBox 9">
            <a:extLst>
              <a:ext uri="{FF2B5EF4-FFF2-40B4-BE49-F238E27FC236}">
                <a16:creationId xmlns:a16="http://schemas.microsoft.com/office/drawing/2014/main" id="{270B7129-6F31-4E91-8241-135FE386A4F8}"/>
              </a:ext>
            </a:extLst>
          </p:cNvPr>
          <p:cNvSpPr txBox="1"/>
          <p:nvPr/>
        </p:nvSpPr>
        <p:spPr>
          <a:xfrm>
            <a:off x="108857" y="1585050"/>
            <a:ext cx="11974286" cy="646331"/>
          </a:xfrm>
          <a:prstGeom prst="rect">
            <a:avLst/>
          </a:prstGeom>
          <a:noFill/>
        </p:spPr>
        <p:txBody>
          <a:bodyPr wrap="square">
            <a:spAutoFit/>
          </a:bodyPr>
          <a:lstStyle/>
          <a:p>
            <a:pPr>
              <a:lnSpc>
                <a:spcPct val="90000"/>
              </a:lnSpc>
              <a:spcAft>
                <a:spcPts val="600"/>
              </a:spcAft>
            </a:pPr>
            <a:r>
              <a:rPr lang="en-ZA" sz="4000" b="1" dirty="0">
                <a:solidFill>
                  <a:srgbClr val="FCF7F1"/>
                </a:solidFill>
              </a:rPr>
              <a:t>National Early Childhood Development Alliance</a:t>
            </a:r>
          </a:p>
        </p:txBody>
      </p:sp>
    </p:spTree>
    <p:extLst>
      <p:ext uri="{BB962C8B-B14F-4D97-AF65-F5344CB8AC3E}">
        <p14:creationId xmlns:p14="http://schemas.microsoft.com/office/powerpoint/2010/main" val="258428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BFE0-95D7-46FA-B93C-FB6E93AF71CC}"/>
              </a:ext>
            </a:extLst>
          </p:cNvPr>
          <p:cNvSpPr>
            <a:spLocks noGrp="1"/>
          </p:cNvSpPr>
          <p:nvPr>
            <p:ph type="title"/>
          </p:nvPr>
        </p:nvSpPr>
        <p:spPr>
          <a:xfrm>
            <a:off x="148770" y="2135971"/>
            <a:ext cx="6931185" cy="1293028"/>
          </a:xfrm>
        </p:spPr>
        <p:txBody>
          <a:bodyPr>
            <a:normAutofit fontScale="90000"/>
          </a:bodyPr>
          <a:lstStyle/>
          <a:p>
            <a:br>
              <a:rPr lang="en-ZA" b="1" dirty="0">
                <a:solidFill>
                  <a:schemeClr val="bg1"/>
                </a:solidFill>
                <a:latin typeface="Calibri" panose="020F0502020204030204" pitchFamily="34" charset="0"/>
                <a:ea typeface="ArialMT"/>
                <a:cs typeface="Calibri" panose="020F0502020204030204" pitchFamily="34" charset="0"/>
              </a:rPr>
            </a:br>
            <a:br>
              <a:rPr lang="en-ZA" b="1" dirty="0">
                <a:solidFill>
                  <a:schemeClr val="bg1"/>
                </a:solidFill>
                <a:latin typeface="Calibri" panose="020F0502020204030204" pitchFamily="34" charset="0"/>
                <a:ea typeface="ArialMT"/>
                <a:cs typeface="Calibri" panose="020F0502020204030204" pitchFamily="34" charset="0"/>
              </a:rPr>
            </a:br>
            <a:br>
              <a:rPr lang="en-ZA" b="1" dirty="0">
                <a:solidFill>
                  <a:schemeClr val="bg1"/>
                </a:solidFill>
                <a:latin typeface="Calibri" panose="020F0502020204030204" pitchFamily="34" charset="0"/>
                <a:ea typeface="ArialMT"/>
                <a:cs typeface="Calibri" panose="020F0502020204030204" pitchFamily="34" charset="0"/>
              </a:rPr>
            </a:br>
            <a:br>
              <a:rPr lang="en-ZA" b="1" dirty="0">
                <a:solidFill>
                  <a:schemeClr val="bg1"/>
                </a:solidFill>
                <a:latin typeface="Calibri" panose="020F0502020204030204" pitchFamily="34" charset="0"/>
                <a:ea typeface="ArialMT"/>
                <a:cs typeface="Calibri" panose="020F0502020204030204" pitchFamily="34" charset="0"/>
              </a:rPr>
            </a:br>
            <a:br>
              <a:rPr lang="en-ZA" b="1" dirty="0">
                <a:solidFill>
                  <a:schemeClr val="bg1"/>
                </a:solidFill>
                <a:latin typeface="Calibri" panose="020F0502020204030204" pitchFamily="34" charset="0"/>
                <a:ea typeface="ArialMT"/>
                <a:cs typeface="Calibri" panose="020F0502020204030204" pitchFamily="34" charset="0"/>
              </a:rPr>
            </a:br>
            <a:r>
              <a:rPr lang="en-ZA" b="1" dirty="0">
                <a:solidFill>
                  <a:schemeClr val="bg1"/>
                </a:solidFill>
                <a:latin typeface="Calibri" panose="020F0502020204030204" pitchFamily="34" charset="0"/>
                <a:ea typeface="ArialMT"/>
                <a:cs typeface="Calibri" panose="020F0502020204030204" pitchFamily="34" charset="0"/>
              </a:rPr>
              <a:t>“</a:t>
            </a:r>
            <a:r>
              <a:rPr lang="en-ZA" b="1" dirty="0">
                <a:solidFill>
                  <a:schemeClr val="bg1"/>
                </a:solidFill>
                <a:latin typeface="Calibri" panose="020F0502020204030204" pitchFamily="34" charset="0"/>
                <a:ea typeface="Calibri" panose="020F0502020204030204" pitchFamily="34" charset="0"/>
                <a:cs typeface="Times New Roman" panose="02020603050405020304" pitchFamily="18" charset="0"/>
              </a:rPr>
              <a:t>Don’t worry that children </a:t>
            </a:r>
            <a:br>
              <a:rPr lang="en-ZA" b="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ZA"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never listen to you, worry that they are always watching you.” </a:t>
            </a:r>
            <a:r>
              <a:rPr lang="en-ZA" b="1"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n-ZA" dirty="0">
                <a:latin typeface="Calibri" panose="020F0502020204030204" pitchFamily="34" charset="0"/>
                <a:ea typeface="Calibri" panose="020F0502020204030204" pitchFamily="34" charset="0"/>
                <a:cs typeface="Times New Roman" panose="02020603050405020304" pitchFamily="18" charset="0"/>
              </a:rPr>
            </a:br>
            <a:r>
              <a:rPr lang="en-ZA" b="1"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n-ZA" dirty="0">
                <a:latin typeface="Calibri" panose="020F0502020204030204" pitchFamily="34" charset="0"/>
                <a:ea typeface="Calibri" panose="020F0502020204030204" pitchFamily="34" charset="0"/>
                <a:cs typeface="Times New Roman" panose="02020603050405020304" pitchFamily="18" charset="0"/>
              </a:rPr>
            </a:br>
            <a:endParaRPr lang="en-ZA" dirty="0"/>
          </a:p>
        </p:txBody>
      </p:sp>
      <p:sp>
        <p:nvSpPr>
          <p:cNvPr id="5" name="TextBox 4">
            <a:extLst>
              <a:ext uri="{FF2B5EF4-FFF2-40B4-BE49-F238E27FC236}">
                <a16:creationId xmlns:a16="http://schemas.microsoft.com/office/drawing/2014/main" id="{D57D3C47-C483-46FB-9477-F10D7571EB19}"/>
              </a:ext>
            </a:extLst>
          </p:cNvPr>
          <p:cNvSpPr txBox="1"/>
          <p:nvPr/>
        </p:nvSpPr>
        <p:spPr>
          <a:xfrm>
            <a:off x="148770" y="1532760"/>
            <a:ext cx="6518730" cy="1206421"/>
          </a:xfrm>
          <a:prstGeom prst="rect">
            <a:avLst/>
          </a:prstGeom>
          <a:noFill/>
        </p:spPr>
        <p:txBody>
          <a:bodyPr wrap="square">
            <a:spAutoFit/>
          </a:bodyPr>
          <a:lstStyle/>
          <a:p>
            <a:pPr algn="just">
              <a:lnSpc>
                <a:spcPct val="107000"/>
              </a:lnSpc>
              <a:spcAft>
                <a:spcPts val="800"/>
              </a:spcAft>
            </a:pPr>
            <a:r>
              <a:rPr lang="en-ZA" sz="2000" dirty="0">
                <a:solidFill>
                  <a:schemeClr val="bg1"/>
                </a:solidFill>
                <a:effectLst/>
                <a:latin typeface="Calibri" panose="020F0502020204030204" pitchFamily="34" charset="0"/>
                <a:ea typeface="ArialMT"/>
                <a:cs typeface="Calibri" panose="020F0502020204030204" pitchFamily="34" charset="0"/>
              </a:rPr>
              <a:t>In the end, best said in the words of Author, Robert Fulghum,</a:t>
            </a:r>
            <a:endParaRPr lang="en-Z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ZA" sz="1800" dirty="0">
                <a:effectLst/>
                <a:latin typeface="Calibri" panose="020F0502020204030204" pitchFamily="34" charset="0"/>
                <a:ea typeface="ArialMT"/>
                <a:cs typeface="Calibri" panose="020F0502020204030204" pitchFamily="34" charset="0"/>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ZA" sz="1800" dirty="0">
                <a:effectLst/>
                <a:latin typeface="Calibri" panose="020F0502020204030204" pitchFamily="34" charset="0"/>
                <a:ea typeface="ArialMT"/>
                <a:cs typeface="Calibri" panose="020F0502020204030204" pitchFamily="34" charset="0"/>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F6EAF4E0-1615-49B6-A0A0-3A8F7809B817}"/>
              </a:ext>
            </a:extLst>
          </p:cNvPr>
          <p:cNvPicPr>
            <a:picLocks noChangeAspect="1"/>
          </p:cNvPicPr>
          <p:nvPr/>
        </p:nvPicPr>
        <p:blipFill>
          <a:blip r:embed="rId2"/>
          <a:stretch>
            <a:fillRect/>
          </a:stretch>
        </p:blipFill>
        <p:spPr>
          <a:xfrm>
            <a:off x="7011618" y="0"/>
            <a:ext cx="5180382" cy="6858000"/>
          </a:xfrm>
          <a:prstGeom prst="rect">
            <a:avLst/>
          </a:prstGeom>
        </p:spPr>
      </p:pic>
    </p:spTree>
    <p:extLst>
      <p:ext uri="{BB962C8B-B14F-4D97-AF65-F5344CB8AC3E}">
        <p14:creationId xmlns:p14="http://schemas.microsoft.com/office/powerpoint/2010/main" val="156445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9E3C7-DC2B-4F28-A394-84A1B5402A2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38057" y="1012391"/>
            <a:ext cx="3886528" cy="3011785"/>
          </a:xfrm>
          <a:prstGeom prst="rect">
            <a:avLst/>
          </a:prstGeom>
          <a:noFill/>
          <a:ln>
            <a:noFill/>
          </a:ln>
        </p:spPr>
      </p:pic>
      <p:sp>
        <p:nvSpPr>
          <p:cNvPr id="7" name="TextBox 6">
            <a:extLst>
              <a:ext uri="{FF2B5EF4-FFF2-40B4-BE49-F238E27FC236}">
                <a16:creationId xmlns:a16="http://schemas.microsoft.com/office/drawing/2014/main" id="{C6E9F747-C0E8-44CF-9EB5-D828B371DDD8}"/>
              </a:ext>
            </a:extLst>
          </p:cNvPr>
          <p:cNvSpPr txBox="1"/>
          <p:nvPr/>
        </p:nvSpPr>
        <p:spPr>
          <a:xfrm>
            <a:off x="140093" y="657905"/>
            <a:ext cx="3112416" cy="6200095"/>
          </a:xfrm>
          <a:prstGeom prst="rect">
            <a:avLst/>
          </a:prstGeom>
          <a:noFill/>
        </p:spPr>
        <p:txBody>
          <a:bodyPr wrap="square">
            <a:spAutoFit/>
          </a:bodyPr>
          <a:lstStyle/>
          <a:p>
            <a:pPr algn="ctr"/>
            <a:r>
              <a:rPr lang="en-ZA" sz="1200" b="1" dirty="0">
                <a:solidFill>
                  <a:srgbClr val="FFC000"/>
                </a:solidFill>
                <a:effectLst/>
                <a:latin typeface="+mj-lt"/>
                <a:ea typeface="Calibri" panose="020F0502020204030204" pitchFamily="34" charset="0"/>
                <a:cs typeface="Times New Roman" panose="02020603050405020304" pitchFamily="18" charset="0"/>
              </a:rPr>
              <a:t>WESTERN CAPE MEMBERS</a:t>
            </a: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Ashley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Kriel</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Development C</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Early Learning Resource Unit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Early Years Services</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Eltena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Rethman</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-Online Giving</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Fathima Rawat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Foundation Community Work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Geraldine Nichol</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Gillian Van Wyk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Grassroots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Educare</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Grow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Educare</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Ikamva Labantu</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Inceba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Trust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Jill Sachs</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Johannes Erasmus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Klein Karoo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Knysna Education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LID Pam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Picken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Linda Biersteker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Lucy Thornton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Mikhulu</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Nalibali</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ORT SA Cape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Pebbles Project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Persona Dolls</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Sikhula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Sonke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 Learning Initiative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 Love Trust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True North Consulting</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University of Cape Town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VPUU</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Wordworks</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1B44F86-D682-4F15-B9D6-08E79BBC5409}"/>
              </a:ext>
            </a:extLst>
          </p:cNvPr>
          <p:cNvSpPr txBox="1"/>
          <p:nvPr/>
        </p:nvSpPr>
        <p:spPr>
          <a:xfrm>
            <a:off x="2442119" y="3160587"/>
            <a:ext cx="3005240" cy="3600986"/>
          </a:xfrm>
          <a:prstGeom prst="rect">
            <a:avLst/>
          </a:prstGeom>
          <a:noFill/>
        </p:spPr>
        <p:txBody>
          <a:bodyPr wrap="square">
            <a:spAutoFit/>
          </a:bodyPr>
          <a:lstStyle/>
          <a:p>
            <a:pPr algn="ctr"/>
            <a:r>
              <a:rPr lang="en-ZA" sz="1200" b="1" dirty="0">
                <a:solidFill>
                  <a:srgbClr val="FFC000"/>
                </a:solidFill>
                <a:effectLst/>
                <a:latin typeface="Century Gothic" panose="020B0502020202020204" pitchFamily="34" charset="0"/>
                <a:ea typeface="Calibri" panose="020F0502020204030204" pitchFamily="34" charset="0"/>
                <a:cs typeface="Times New Roman" panose="02020603050405020304" pitchFamily="18" charset="0"/>
              </a:rPr>
              <a:t>KWAZULU NATAL MEMBERS</a:t>
            </a:r>
            <a:endParaRPr lang="en-ZA"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Africa Ignite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Dhlalanathi</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Disability Action Research Team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DO MORE Foundation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ELET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Feed the Babies Fund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iThemba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Projects</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KZN Experimental College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LETCEE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Midlands Community College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New Beginnings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NELRU</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Rani Pillay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Singakwenza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Edu and Health</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Siyakwazi</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TREE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Unlimited Child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Zero2Five Trust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520C11F-E6D7-41AB-809A-ACFB5B02D620}"/>
              </a:ext>
            </a:extLst>
          </p:cNvPr>
          <p:cNvSpPr txBox="1"/>
          <p:nvPr/>
        </p:nvSpPr>
        <p:spPr>
          <a:xfrm>
            <a:off x="9104129" y="47954"/>
            <a:ext cx="2960858" cy="6846426"/>
          </a:xfrm>
          <a:prstGeom prst="rect">
            <a:avLst/>
          </a:prstGeom>
          <a:noFill/>
        </p:spPr>
        <p:txBody>
          <a:bodyPr wrap="square">
            <a:spAutoFit/>
          </a:bodyPr>
          <a:lstStyle/>
          <a:p>
            <a:pPr algn="ctr"/>
            <a:r>
              <a:rPr lang="en-ZA" sz="1200" b="1" dirty="0">
                <a:solidFill>
                  <a:srgbClr val="FFC000"/>
                </a:solidFill>
                <a:effectLst/>
                <a:latin typeface="Century Gothic" panose="020B0502020202020204" pitchFamily="34" charset="0"/>
                <a:ea typeface="Calibri" panose="020F0502020204030204" pitchFamily="34" charset="0"/>
                <a:cs typeface="Times New Roman" panose="02020603050405020304" pitchFamily="18" charset="0"/>
              </a:rPr>
              <a:t>GAUTENG MEMBERS</a:t>
            </a:r>
            <a:endParaRPr lang="en-ZA"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Basadi</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Pele Foundation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BRIDGE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Bright Kid Foundation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Cotlands</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COUNT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Curriculum Development Project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Diketso</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Inclusive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Dorothy August- Prolific Training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Edutak</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Ekukhanyeni</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Gauteng BAOBAB ECTP</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HOPE SA</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Inclusive Education South Africa</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JAM South Africa</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KELRU</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Moltena</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Motheo Training</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Nova Institute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Play with Purpose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Phronesis SDT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READ</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Safe and Sound</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SAIDE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Siyakholwa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Smart Start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Takalani Sesame – Erika Jooste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Teachers Learning Centre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Tharallo</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Library</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 Early Care Foundation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 Topsy Foundation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Ububele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5C8B116-B6DD-4E44-B9D1-7068CF98ED2F}"/>
              </a:ext>
            </a:extLst>
          </p:cNvPr>
          <p:cNvSpPr txBox="1"/>
          <p:nvPr/>
        </p:nvSpPr>
        <p:spPr>
          <a:xfrm>
            <a:off x="9826130" y="9616575"/>
            <a:ext cx="1827628" cy="707886"/>
          </a:xfrm>
          <a:prstGeom prst="rect">
            <a:avLst/>
          </a:prstGeom>
          <a:noFill/>
        </p:spPr>
        <p:txBody>
          <a:bodyPr wrap="square">
            <a:spAutoFit/>
          </a:bodyPr>
          <a:lstStyle/>
          <a:p>
            <a:pPr algn="ctr"/>
            <a:r>
              <a:rPr lang="en-ZA" sz="800" b="1" dirty="0">
                <a:effectLst/>
                <a:latin typeface="Century Gothic" panose="020B0502020202020204" pitchFamily="34" charset="0"/>
                <a:ea typeface="Calibri" panose="020F0502020204030204" pitchFamily="34" charset="0"/>
                <a:cs typeface="Times New Roman" panose="02020603050405020304" pitchFamily="18" charset="0"/>
              </a:rPr>
              <a:t>LIMPOPO MEMBERS</a:t>
            </a:r>
            <a:endParaRPr lang="en-Z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800" b="1" dirty="0">
                <a:effectLst/>
                <a:latin typeface="Calibri" panose="020F0502020204030204" pitchFamily="34" charset="0"/>
                <a:ea typeface="Calibri" panose="020F0502020204030204" pitchFamily="34" charset="0"/>
                <a:cs typeface="Times New Roman" panose="02020603050405020304" pitchFamily="18" charset="0"/>
              </a:rPr>
              <a:t>Golang </a:t>
            </a:r>
            <a:r>
              <a:rPr lang="en-ZA" sz="800" b="1" dirty="0" err="1">
                <a:effectLst/>
                <a:latin typeface="Calibri" panose="020F0502020204030204" pitchFamily="34" charset="0"/>
                <a:ea typeface="Calibri" panose="020F0502020204030204" pitchFamily="34" charset="0"/>
                <a:cs typeface="Times New Roman" panose="02020603050405020304" pitchFamily="18" charset="0"/>
              </a:rPr>
              <a:t>Kulani</a:t>
            </a:r>
            <a:r>
              <a:rPr lang="en-ZA" sz="800" b="1" dirty="0">
                <a:effectLst/>
                <a:latin typeface="Calibri" panose="020F0502020204030204" pitchFamily="34" charset="0"/>
                <a:ea typeface="Calibri" panose="020F0502020204030204" pitchFamily="34" charset="0"/>
                <a:cs typeface="Times New Roman" panose="02020603050405020304" pitchFamily="18" charset="0"/>
              </a:rPr>
              <a:t> ELC</a:t>
            </a:r>
            <a:endParaRPr lang="en-Z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800" b="1" dirty="0" err="1">
                <a:effectLst/>
                <a:latin typeface="Calibri" panose="020F0502020204030204" pitchFamily="34" charset="0"/>
                <a:ea typeface="Calibri" panose="020F0502020204030204" pitchFamily="34" charset="0"/>
                <a:cs typeface="Times New Roman" panose="02020603050405020304" pitchFamily="18" charset="0"/>
              </a:rPr>
              <a:t>Khanimamba</a:t>
            </a:r>
            <a:endParaRPr lang="en-Z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800" b="1" dirty="0" err="1">
                <a:effectLst/>
                <a:latin typeface="Calibri" panose="020F0502020204030204" pitchFamily="34" charset="0"/>
                <a:ea typeface="Calibri" panose="020F0502020204030204" pitchFamily="34" charset="0"/>
                <a:cs typeface="Times New Roman" panose="02020603050405020304" pitchFamily="18" charset="0"/>
              </a:rPr>
              <a:t>Thukakgaladi</a:t>
            </a:r>
            <a:r>
              <a:rPr lang="en-ZA" sz="800" b="1" dirty="0">
                <a:effectLst/>
                <a:latin typeface="Calibri" panose="020F0502020204030204" pitchFamily="34" charset="0"/>
                <a:ea typeface="Calibri" panose="020F0502020204030204" pitchFamily="34" charset="0"/>
                <a:cs typeface="Times New Roman" panose="02020603050405020304" pitchFamily="18" charset="0"/>
              </a:rPr>
              <a:t> IDP</a:t>
            </a:r>
            <a:endParaRPr lang="en-Z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800" b="1" dirty="0" err="1">
                <a:effectLst/>
                <a:latin typeface="Calibri" panose="020F0502020204030204" pitchFamily="34" charset="0"/>
                <a:ea typeface="Calibri" panose="020F0502020204030204" pitchFamily="34" charset="0"/>
                <a:cs typeface="Times New Roman" panose="02020603050405020304" pitchFamily="18" charset="0"/>
              </a:rPr>
              <a:t>Thusanang</a:t>
            </a:r>
            <a:r>
              <a:rPr lang="en-ZA" sz="800" b="1" dirty="0">
                <a:effectLst/>
                <a:latin typeface="Calibri" panose="020F0502020204030204" pitchFamily="34" charset="0"/>
                <a:ea typeface="Calibri" panose="020F0502020204030204" pitchFamily="34" charset="0"/>
                <a:cs typeface="Times New Roman" panose="02020603050405020304" pitchFamily="18" charset="0"/>
              </a:rPr>
              <a:t> Trust </a:t>
            </a:r>
            <a:endParaRPr lang="en-ZA"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E63E8FA6-4ECA-4895-A33E-CADE910A6AD5}"/>
              </a:ext>
            </a:extLst>
          </p:cNvPr>
          <p:cNvSpPr txBox="1"/>
          <p:nvPr/>
        </p:nvSpPr>
        <p:spPr>
          <a:xfrm>
            <a:off x="6887707" y="8749"/>
            <a:ext cx="2169941" cy="1015663"/>
          </a:xfrm>
          <a:prstGeom prst="rect">
            <a:avLst/>
          </a:prstGeom>
          <a:noFill/>
        </p:spPr>
        <p:txBody>
          <a:bodyPr wrap="square">
            <a:spAutoFit/>
          </a:bodyPr>
          <a:lstStyle/>
          <a:p>
            <a:pPr algn="ctr"/>
            <a:r>
              <a:rPr lang="en-ZA" sz="1200" b="1" dirty="0">
                <a:solidFill>
                  <a:srgbClr val="FFC000"/>
                </a:solidFill>
                <a:effectLst/>
                <a:latin typeface="Century Gothic" panose="020B0502020202020204" pitchFamily="34" charset="0"/>
                <a:ea typeface="Calibri" panose="020F0502020204030204" pitchFamily="34" charset="0"/>
                <a:cs typeface="Times New Roman" panose="02020603050405020304" pitchFamily="18" charset="0"/>
              </a:rPr>
              <a:t>MPUMALANGA MEMBERS</a:t>
            </a:r>
            <a:endParaRPr lang="en-ZA"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Ntataise</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Lowveld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Penreach</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Sithuthukile</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Siyathuthuka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NSP</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D1D3B75-783E-4F57-B5E5-C3B4CACA7468}"/>
              </a:ext>
            </a:extLst>
          </p:cNvPr>
          <p:cNvSpPr txBox="1"/>
          <p:nvPr/>
        </p:nvSpPr>
        <p:spPr>
          <a:xfrm>
            <a:off x="4490289" y="6012070"/>
            <a:ext cx="3018374" cy="646331"/>
          </a:xfrm>
          <a:prstGeom prst="rect">
            <a:avLst/>
          </a:prstGeom>
          <a:noFill/>
        </p:spPr>
        <p:txBody>
          <a:bodyPr wrap="square">
            <a:spAutoFit/>
          </a:bodyPr>
          <a:lstStyle/>
          <a:p>
            <a:pPr marL="457200"/>
            <a:r>
              <a:rPr lang="en-ZA" sz="1200" b="1" dirty="0">
                <a:solidFill>
                  <a:srgbClr val="FFC000"/>
                </a:solidFill>
                <a:effectLst/>
                <a:latin typeface="Century Gothic" panose="020B0502020202020204" pitchFamily="34" charset="0"/>
                <a:ea typeface="Calibri" panose="020F0502020204030204" pitchFamily="34" charset="0"/>
                <a:cs typeface="Times New Roman" panose="02020603050405020304" pitchFamily="18" charset="0"/>
              </a:rPr>
              <a:t>NORTH WEST</a:t>
            </a:r>
            <a:endParaRPr lang="en-ZA"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160338">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Tsiboganag</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CAG</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2. Royal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Bafokeng</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Institute</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19CA3D5E-D4C1-43FB-B03D-FD14C585B615}"/>
              </a:ext>
            </a:extLst>
          </p:cNvPr>
          <p:cNvSpPr txBox="1"/>
          <p:nvPr/>
        </p:nvSpPr>
        <p:spPr>
          <a:xfrm>
            <a:off x="3009645" y="307094"/>
            <a:ext cx="2589835" cy="2117952"/>
          </a:xfrm>
          <a:prstGeom prst="rect">
            <a:avLst/>
          </a:prstGeom>
          <a:noFill/>
        </p:spPr>
        <p:txBody>
          <a:bodyPr wrap="square">
            <a:spAutoFit/>
          </a:bodyPr>
          <a:lstStyle/>
          <a:p>
            <a:pPr>
              <a:lnSpc>
                <a:spcPct val="115000"/>
              </a:lnSpc>
              <a:spcAft>
                <a:spcPts val="1000"/>
              </a:spcAft>
            </a:pPr>
            <a:r>
              <a:rPr lang="en-ZA" sz="1200" b="1" dirty="0">
                <a:solidFill>
                  <a:srgbClr val="FFC000"/>
                </a:solidFill>
                <a:effectLst/>
                <a:latin typeface="Century Gothic" panose="020B0502020202020204" pitchFamily="34" charset="0"/>
                <a:ea typeface="Calibri" panose="020F0502020204030204" pitchFamily="34" charset="0"/>
                <a:cs typeface="Times New Roman" panose="02020603050405020304" pitchFamily="18" charset="0"/>
              </a:rPr>
              <a:t>FREE STATE MEMBERS</a:t>
            </a:r>
            <a:endParaRPr lang="en-ZA"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Boitjhorisong</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RC</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Lesedi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Educare</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Association</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Ntataise</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Ntsoanatsatsi</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Educare</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Realeboga</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-Bakubung TDA</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Tshehang</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Development and Training</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en-ZA" sz="1200" b="1"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Tshepang</a:t>
            </a:r>
            <a:r>
              <a:rPr lang="en-ZA" sz="1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Trust</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EE3ED220-2753-49A7-8726-C49F2CD7B78B}"/>
              </a:ext>
            </a:extLst>
          </p:cNvPr>
          <p:cNvSpPr txBox="1"/>
          <p:nvPr/>
        </p:nvSpPr>
        <p:spPr>
          <a:xfrm>
            <a:off x="4923692" y="4127348"/>
            <a:ext cx="2045476" cy="1179425"/>
          </a:xfrm>
          <a:prstGeom prst="rect">
            <a:avLst/>
          </a:prstGeom>
          <a:noFill/>
        </p:spPr>
        <p:txBody>
          <a:bodyPr wrap="square">
            <a:spAutoFit/>
          </a:bodyPr>
          <a:lstStyle/>
          <a:p>
            <a:r>
              <a:rPr lang="en-ZA" sz="12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NORTHERN CAPE MEMBERS</a:t>
            </a:r>
            <a:endParaRPr lang="en-ZA"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r>
              <a:rPr lang="en-ZA" sz="1200" b="1" dirty="0" err="1">
                <a:solidFill>
                  <a:schemeClr val="bg1"/>
                </a:solidFill>
                <a:effectLst/>
                <a:latin typeface="+mj-lt"/>
                <a:ea typeface="Calibri" panose="020F0502020204030204" pitchFamily="34" charset="0"/>
                <a:cs typeface="Times New Roman" panose="02020603050405020304" pitchFamily="18" charset="0"/>
              </a:rPr>
              <a:t>Custoda</a:t>
            </a:r>
            <a:r>
              <a:rPr lang="en-ZA" sz="1200" b="1" dirty="0">
                <a:solidFill>
                  <a:schemeClr val="bg1"/>
                </a:solidFill>
                <a:effectLst/>
                <a:latin typeface="+mj-lt"/>
                <a:ea typeface="Calibri" panose="020F0502020204030204" pitchFamily="34" charset="0"/>
                <a:cs typeface="Times New Roman" panose="02020603050405020304" pitchFamily="18" charset="0"/>
              </a:rPr>
              <a:t> Trust</a:t>
            </a:r>
          </a:p>
          <a:p>
            <a:pPr marL="457200" indent="-228600"/>
            <a:r>
              <a:rPr lang="en-ZA" sz="1200" b="1" dirty="0" err="1">
                <a:solidFill>
                  <a:schemeClr val="bg1"/>
                </a:solidFill>
                <a:latin typeface="+mj-lt"/>
                <a:ea typeface="Calibri" panose="020F0502020204030204" pitchFamily="34" charset="0"/>
                <a:cs typeface="Times New Roman" panose="02020603050405020304" pitchFamily="18" charset="0"/>
              </a:rPr>
              <a:t>Bulungula</a:t>
            </a:r>
            <a:r>
              <a:rPr lang="en-ZA" sz="1200" b="1" dirty="0">
                <a:solidFill>
                  <a:schemeClr val="bg1"/>
                </a:solidFill>
                <a:latin typeface="+mj-lt"/>
                <a:ea typeface="Calibri" panose="020F0502020204030204" pitchFamily="34" charset="0"/>
                <a:cs typeface="Times New Roman" panose="02020603050405020304" pitchFamily="18" charset="0"/>
              </a:rPr>
              <a:t> Incubator</a:t>
            </a:r>
            <a:endParaRPr lang="en-ZA" sz="1200" dirty="0">
              <a:solidFill>
                <a:schemeClr val="bg1"/>
              </a:solidFill>
              <a:latin typeface="+mj-lt"/>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endParaRPr lang="en-ZA"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71B73E4-4DBC-4B30-B0D1-CDE1FCDECCB0}"/>
              </a:ext>
            </a:extLst>
          </p:cNvPr>
          <p:cNvSpPr txBox="1"/>
          <p:nvPr/>
        </p:nvSpPr>
        <p:spPr>
          <a:xfrm>
            <a:off x="6909279" y="3672864"/>
            <a:ext cx="2242035" cy="3267818"/>
          </a:xfrm>
          <a:prstGeom prst="rect">
            <a:avLst/>
          </a:prstGeom>
          <a:noFill/>
        </p:spPr>
        <p:txBody>
          <a:bodyPr wrap="square">
            <a:spAutoFit/>
          </a:bodyPr>
          <a:lstStyle/>
          <a:p>
            <a:pPr marL="457200" indent="-228600">
              <a:lnSpc>
                <a:spcPct val="115000"/>
              </a:lnSpc>
            </a:pPr>
            <a:r>
              <a:rPr lang="en-ZA" sz="1200" b="1" dirty="0">
                <a:solidFill>
                  <a:srgbClr val="FFC000"/>
                </a:solidFill>
                <a:latin typeface="Century Gothic" panose="020B0502020202020204" pitchFamily="34" charset="0"/>
                <a:ea typeface="Calibri" panose="020F0502020204030204" pitchFamily="34" charset="0"/>
                <a:cs typeface="Times New Roman" panose="02020603050405020304" pitchFamily="18" charset="0"/>
              </a:rPr>
              <a:t>EASTERN CAPE MEMBERS</a:t>
            </a:r>
            <a:endParaRPr lang="en-ZA" sz="1200"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168275">
              <a:lnSpc>
                <a:spcPct val="115000"/>
              </a:lnSpc>
              <a:buFont typeface="+mj-lt"/>
              <a:buAutoNum type="arabicPeriod"/>
            </a:pPr>
            <a:r>
              <a:rPr lang="en-ZA" sz="1200" b="1" dirty="0" err="1">
                <a:solidFill>
                  <a:schemeClr val="bg1"/>
                </a:solidFill>
                <a:latin typeface="Century Gothic" panose="020B0502020202020204" pitchFamily="34" charset="0"/>
                <a:cs typeface="Times New Roman" panose="02020603050405020304" pitchFamily="18" charset="0"/>
              </a:rPr>
              <a:t>Bulungula</a:t>
            </a:r>
            <a:r>
              <a:rPr lang="en-ZA" sz="1200" b="1" dirty="0">
                <a:solidFill>
                  <a:schemeClr val="bg1"/>
                </a:solidFill>
                <a:latin typeface="Century Gothic" panose="020B0502020202020204" pitchFamily="34" charset="0"/>
                <a:cs typeface="Times New Roman" panose="02020603050405020304" pitchFamily="18" charset="0"/>
              </a:rPr>
              <a:t> Incubator</a:t>
            </a:r>
          </a:p>
          <a:p>
            <a:pPr marL="342900" lvl="0" indent="-168275">
              <a:lnSpc>
                <a:spcPct val="115000"/>
              </a:lnSpc>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CSD-Rhodes Un</a:t>
            </a:r>
          </a:p>
          <a:p>
            <a:pPr marL="342900" lvl="0" indent="-168275">
              <a:lnSpc>
                <a:spcPct val="115000"/>
              </a:lnSpc>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Early Inspiration</a:t>
            </a:r>
          </a:p>
          <a:p>
            <a:pPr marL="342900" lvl="0" indent="-168275">
              <a:lnSpc>
                <a:spcPct val="115000"/>
              </a:lnSpc>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ITEC</a:t>
            </a:r>
          </a:p>
          <a:p>
            <a:pPr marL="342900" lvl="0" indent="-168275">
              <a:lnSpc>
                <a:spcPct val="115000"/>
              </a:lnSpc>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Khululeka CEDC</a:t>
            </a:r>
          </a:p>
          <a:p>
            <a:pPr marL="342900" lvl="0" indent="-168275">
              <a:lnSpc>
                <a:spcPct val="115000"/>
              </a:lnSpc>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Loaves &amp; Fishes </a:t>
            </a:r>
          </a:p>
          <a:p>
            <a:pPr marL="342900" lvl="0" indent="-168275">
              <a:lnSpc>
                <a:spcPct val="115000"/>
              </a:lnSpc>
              <a:buFont typeface="+mj-lt"/>
              <a:buAutoNum type="arabicPeriod"/>
            </a:pPr>
            <a:r>
              <a:rPr lang="en-ZA" sz="1200" b="1" dirty="0" err="1">
                <a:solidFill>
                  <a:schemeClr val="bg1"/>
                </a:solidFill>
                <a:latin typeface="Century Gothic" panose="020B0502020202020204" pitchFamily="34" charset="0"/>
                <a:cs typeface="Times New Roman" panose="02020603050405020304" pitchFamily="18" charset="0"/>
              </a:rPr>
              <a:t>Masakhane</a:t>
            </a:r>
            <a:r>
              <a:rPr lang="en-ZA" sz="1200" b="1" dirty="0">
                <a:solidFill>
                  <a:schemeClr val="bg1"/>
                </a:solidFill>
                <a:latin typeface="Century Gothic" panose="020B0502020202020204" pitchFamily="34" charset="0"/>
                <a:cs typeface="Times New Roman" panose="02020603050405020304" pitchFamily="18" charset="0"/>
              </a:rPr>
              <a:t> Trust </a:t>
            </a:r>
          </a:p>
          <a:p>
            <a:pPr marL="342900" lvl="0" indent="-168275">
              <a:lnSpc>
                <a:spcPct val="115000"/>
              </a:lnSpc>
              <a:buFont typeface="+mj-lt"/>
              <a:buAutoNum type="arabicPeriod"/>
            </a:pPr>
            <a:r>
              <a:rPr lang="en-ZA" sz="1200" b="1" dirty="0" err="1">
                <a:solidFill>
                  <a:schemeClr val="bg1"/>
                </a:solidFill>
                <a:latin typeface="Century Gothic" panose="020B0502020202020204" pitchFamily="34" charset="0"/>
                <a:cs typeface="Times New Roman" panose="02020603050405020304" pitchFamily="18" charset="0"/>
              </a:rPr>
              <a:t>Masikhule</a:t>
            </a:r>
            <a:r>
              <a:rPr lang="en-ZA" sz="1200" b="1" dirty="0">
                <a:solidFill>
                  <a:schemeClr val="bg1"/>
                </a:solidFill>
                <a:latin typeface="Century Gothic" panose="020B0502020202020204" pitchFamily="34" charset="0"/>
                <a:cs typeface="Times New Roman" panose="02020603050405020304" pitchFamily="18" charset="0"/>
              </a:rPr>
              <a:t> ECDC</a:t>
            </a:r>
          </a:p>
          <a:p>
            <a:pPr marL="342900" lvl="0" indent="-168275">
              <a:lnSpc>
                <a:spcPct val="115000"/>
              </a:lnSpc>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REC</a:t>
            </a:r>
          </a:p>
          <a:p>
            <a:pPr marL="342900" lvl="0" indent="-168275">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SAMA </a:t>
            </a:r>
          </a:p>
          <a:p>
            <a:pPr marL="342900" lvl="0" indent="-168275">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 Ubunye Foundation</a:t>
            </a:r>
          </a:p>
          <a:p>
            <a:pPr marL="342900" lvl="0" indent="-168275">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 Ubuntu Care </a:t>
            </a:r>
          </a:p>
          <a:p>
            <a:pPr marL="342900" lvl="0" indent="-168275">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 Elly Kew </a:t>
            </a:r>
          </a:p>
          <a:p>
            <a:pPr marL="342900" lvl="0" indent="-168275">
              <a:buFont typeface="+mj-lt"/>
              <a:buAutoNum type="arabicPeriod"/>
            </a:pPr>
            <a:r>
              <a:rPr lang="en-ZA" sz="1200" b="1" dirty="0">
                <a:solidFill>
                  <a:schemeClr val="bg1"/>
                </a:solidFill>
                <a:latin typeface="Century Gothic" panose="020B0502020202020204" pitchFamily="34" charset="0"/>
                <a:cs typeface="Times New Roman" panose="02020603050405020304" pitchFamily="18" charset="0"/>
              </a:rPr>
              <a:t>ICDP Trust </a:t>
            </a:r>
          </a:p>
          <a:p>
            <a:pPr marL="457200" indent="-228600">
              <a:lnSpc>
                <a:spcPct val="115000"/>
              </a:lnSpc>
            </a:pPr>
            <a:endParaRPr lang="en-ZA" sz="800" b="1" dirty="0">
              <a:latin typeface="Century Gothic" panose="020B0502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97436E01-F854-4261-8D8E-EB55587CA77C}"/>
              </a:ext>
            </a:extLst>
          </p:cNvPr>
          <p:cNvSpPr txBox="1"/>
          <p:nvPr/>
        </p:nvSpPr>
        <p:spPr>
          <a:xfrm>
            <a:off x="209268" y="57273"/>
            <a:ext cx="2937234" cy="369332"/>
          </a:xfrm>
          <a:prstGeom prst="rect">
            <a:avLst/>
          </a:prstGeom>
          <a:noFill/>
        </p:spPr>
        <p:txBody>
          <a:bodyPr wrap="square" rtlCol="0">
            <a:spAutoFit/>
          </a:bodyPr>
          <a:lstStyle/>
          <a:p>
            <a:r>
              <a:rPr lang="en-ZA" b="1" dirty="0">
                <a:solidFill>
                  <a:srgbClr val="002060"/>
                </a:solidFill>
              </a:rPr>
              <a:t>MEMBERSHIP MAP</a:t>
            </a:r>
          </a:p>
        </p:txBody>
      </p:sp>
    </p:spTree>
    <p:extLst>
      <p:ext uri="{BB962C8B-B14F-4D97-AF65-F5344CB8AC3E}">
        <p14:creationId xmlns:p14="http://schemas.microsoft.com/office/powerpoint/2010/main" val="2754234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073C40-C3E4-47E5-936F-AF8C64744F92}"/>
              </a:ext>
            </a:extLst>
          </p:cNvPr>
          <p:cNvSpPr txBox="1"/>
          <p:nvPr/>
        </p:nvSpPr>
        <p:spPr>
          <a:xfrm>
            <a:off x="217714" y="1770744"/>
            <a:ext cx="3817257" cy="5278368"/>
          </a:xfrm>
          <a:prstGeom prst="rect">
            <a:avLst/>
          </a:prstGeom>
          <a:noFill/>
        </p:spPr>
        <p:txBody>
          <a:bodyPr wrap="square">
            <a:spAutoFit/>
          </a:bodyPr>
          <a:lstStyle/>
          <a:p>
            <a:r>
              <a:rPr lang="en-US" sz="2800" b="1" dirty="0">
                <a:solidFill>
                  <a:srgbClr val="FFC000"/>
                </a:solidFill>
                <a:effectLst/>
                <a:latin typeface="Calibri" panose="020F0502020204030204" pitchFamily="34" charset="0"/>
                <a:ea typeface="Calibri" panose="020F0502020204030204" pitchFamily="34" charset="0"/>
              </a:rPr>
              <a:t>Western Cape </a:t>
            </a:r>
            <a:r>
              <a:rPr lang="en-US" sz="2800" dirty="0">
                <a:solidFill>
                  <a:srgbClr val="FFC000"/>
                </a:solidFill>
                <a:effectLst/>
                <a:latin typeface="Calibri" panose="020F0502020204030204" pitchFamily="34" charset="0"/>
                <a:ea typeface="Calibri" panose="020F0502020204030204" pitchFamily="34" charset="0"/>
              </a:rPr>
              <a:t> </a:t>
            </a:r>
            <a:endParaRPr lang="en-ZA" sz="2800" dirty="0">
              <a:solidFill>
                <a:srgbClr val="FFC000"/>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err="1">
                <a:solidFill>
                  <a:schemeClr val="bg1"/>
                </a:solidFill>
                <a:effectLst/>
                <a:latin typeface="Calibri" panose="020F0502020204030204" pitchFamily="34" charset="0"/>
                <a:ea typeface="Times New Roman" panose="02020603050405020304" pitchFamily="18" charset="0"/>
              </a:rPr>
              <a:t>Elthena</a:t>
            </a:r>
            <a:r>
              <a:rPr lang="en-US" sz="2000" b="1" dirty="0">
                <a:solidFill>
                  <a:schemeClr val="bg1"/>
                </a:solidFill>
                <a:effectLst/>
                <a:latin typeface="Calibri" panose="020F0502020204030204" pitchFamily="34" charset="0"/>
                <a:ea typeface="Times New Roman" panose="02020603050405020304" pitchFamily="18" charset="0"/>
              </a:rPr>
              <a:t> </a:t>
            </a:r>
            <a:r>
              <a:rPr lang="en-US" sz="2000" b="1" dirty="0" err="1">
                <a:solidFill>
                  <a:schemeClr val="bg1"/>
                </a:solidFill>
                <a:effectLst/>
                <a:latin typeface="Calibri" panose="020F0502020204030204" pitchFamily="34" charset="0"/>
                <a:ea typeface="Times New Roman" panose="02020603050405020304" pitchFamily="18" charset="0"/>
              </a:rPr>
              <a:t>Rethman</a:t>
            </a:r>
            <a:r>
              <a:rPr lang="en-US" sz="2000" b="1" dirty="0">
                <a:solidFill>
                  <a:schemeClr val="bg1"/>
                </a:solidFill>
                <a:effectLst/>
                <a:latin typeface="Calibri" panose="020F0502020204030204" pitchFamily="34" charset="0"/>
                <a:ea typeface="Times New Roman" panose="02020603050405020304" pitchFamily="18" charset="0"/>
              </a:rPr>
              <a:t> – Online Giving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Fathima Rawat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Geraldine Nichol  Individual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Gillian Van Wyk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GROW </a:t>
            </a:r>
            <a:r>
              <a:rPr lang="en-US" sz="2000" b="1" dirty="0" err="1">
                <a:solidFill>
                  <a:schemeClr val="bg1"/>
                </a:solidFill>
                <a:effectLst/>
                <a:latin typeface="Calibri" panose="020F0502020204030204" pitchFamily="34" charset="0"/>
                <a:ea typeface="Times New Roman" panose="02020603050405020304" pitchFamily="18" charset="0"/>
              </a:rPr>
              <a:t>Educare</a:t>
            </a:r>
            <a:r>
              <a:rPr lang="en-US" sz="2000" b="1" dirty="0">
                <a:solidFill>
                  <a:schemeClr val="bg1"/>
                </a:solidFill>
                <a:effectLst/>
                <a:latin typeface="Calibri" panose="020F0502020204030204" pitchFamily="34" charset="0"/>
                <a:ea typeface="Times New Roman" panose="02020603050405020304" pitchFamily="18" charset="0"/>
              </a:rPr>
              <a: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err="1">
                <a:solidFill>
                  <a:schemeClr val="bg1"/>
                </a:solidFill>
                <a:effectLst/>
                <a:latin typeface="Calibri" panose="020F0502020204030204" pitchFamily="34" charset="0"/>
                <a:ea typeface="Times New Roman" panose="02020603050405020304" pitchFamily="18" charset="0"/>
              </a:rPr>
              <a:t>Inceba</a:t>
            </a:r>
            <a:r>
              <a:rPr lang="en-US" sz="2000" b="1" dirty="0">
                <a:solidFill>
                  <a:schemeClr val="bg1"/>
                </a:solidFill>
                <a:effectLst/>
                <a:latin typeface="Calibri" panose="020F0502020204030204" pitchFamily="34" charset="0"/>
                <a:ea typeface="Times New Roman" panose="02020603050405020304" pitchFamily="18" charset="0"/>
              </a:rPr>
              <a:t> Trust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Jill Sachs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Johannes Erasmus</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Lucy Thornton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err="1">
                <a:solidFill>
                  <a:schemeClr val="bg1"/>
                </a:solidFill>
                <a:effectLst/>
                <a:latin typeface="Calibri" panose="020F0502020204030204" pitchFamily="34" charset="0"/>
                <a:ea typeface="Times New Roman" panose="02020603050405020304" pitchFamily="18" charset="0"/>
              </a:rPr>
              <a:t>Nalibali</a:t>
            </a:r>
            <a:r>
              <a:rPr lang="en-US" sz="2000" b="1" dirty="0">
                <a:solidFill>
                  <a:schemeClr val="bg1"/>
                </a:solidFill>
                <a:effectLst/>
                <a:latin typeface="Calibri" panose="020F0502020204030204" pitchFamily="34" charset="0"/>
                <a:ea typeface="Times New Roman" panose="02020603050405020304" pitchFamily="18" charset="0"/>
              </a:rPr>
              <a: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Pebbles Project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The Love Trust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VPUU</a:t>
            </a:r>
            <a:endParaRPr lang="en-ZA" sz="2000" b="1" dirty="0">
              <a:solidFill>
                <a:schemeClr val="bg1"/>
              </a:solidFill>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ZA" dirty="0">
              <a:effectLst/>
              <a:latin typeface="Calibri" panose="020F0502020204030204" pitchFamily="34" charset="0"/>
              <a:ea typeface="Calibri" panose="020F0502020204030204" pitchFamily="34" charset="0"/>
            </a:endParaRPr>
          </a:p>
          <a:p>
            <a:r>
              <a:rPr lang="en-US" sz="1100" dirty="0">
                <a:effectLst/>
                <a:latin typeface="Calibri" panose="020F0502020204030204" pitchFamily="34" charset="0"/>
                <a:ea typeface="Calibri" panose="020F0502020204030204" pitchFamily="34" charset="0"/>
              </a:rPr>
              <a:t> </a:t>
            </a:r>
            <a:endParaRPr lang="en-ZA" sz="11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BB3836E9-2380-45CD-A531-873CB722E21E}"/>
              </a:ext>
            </a:extLst>
          </p:cNvPr>
          <p:cNvSpPr txBox="1"/>
          <p:nvPr/>
        </p:nvSpPr>
        <p:spPr>
          <a:xfrm>
            <a:off x="4034971" y="1798862"/>
            <a:ext cx="6096000" cy="4616648"/>
          </a:xfrm>
          <a:prstGeom prst="rect">
            <a:avLst/>
          </a:prstGeom>
          <a:noFill/>
        </p:spPr>
        <p:txBody>
          <a:bodyPr wrap="square">
            <a:spAutoFit/>
          </a:bodyPr>
          <a:lstStyle/>
          <a:p>
            <a:r>
              <a:rPr lang="en-US" sz="2800" b="1" dirty="0">
                <a:solidFill>
                  <a:srgbClr val="FFC000"/>
                </a:solidFill>
                <a:latin typeface="Calibri" panose="020F0502020204030204" pitchFamily="34" charset="0"/>
              </a:rPr>
              <a:t>North West </a:t>
            </a:r>
            <a:endParaRPr lang="en-ZA" sz="2800" b="1" dirty="0">
              <a:solidFill>
                <a:srgbClr val="FFC000"/>
              </a:solidFill>
              <a:latin typeface="Calibri" panose="020F0502020204030204" pitchFamily="34" charset="0"/>
            </a:endParaRPr>
          </a:p>
          <a:p>
            <a:pPr marL="342900" lvl="0" indent="-342900">
              <a:buFont typeface="+mj-lt"/>
              <a:buAutoNum type="arabicPeriod"/>
            </a:pPr>
            <a:r>
              <a:rPr lang="en-US" sz="2000" b="1" dirty="0" err="1">
                <a:solidFill>
                  <a:schemeClr val="bg1"/>
                </a:solidFill>
                <a:effectLst/>
                <a:latin typeface="Calibri" panose="020F0502020204030204" pitchFamily="34" charset="0"/>
                <a:ea typeface="Times New Roman" panose="02020603050405020304" pitchFamily="18" charset="0"/>
              </a:rPr>
              <a:t>Tsiboganag</a:t>
            </a:r>
            <a:r>
              <a:rPr lang="en-US" sz="2000" b="1" dirty="0">
                <a:solidFill>
                  <a:schemeClr val="bg1"/>
                </a:solidFill>
                <a:effectLst/>
                <a:latin typeface="Calibri" panose="020F0502020204030204" pitchFamily="34" charset="0"/>
                <a:ea typeface="Times New Roman" panose="02020603050405020304" pitchFamily="18" charset="0"/>
              </a:rPr>
              <a:t> CAG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Royal </a:t>
            </a:r>
            <a:r>
              <a:rPr lang="en-US" sz="2000" b="1" dirty="0" err="1">
                <a:solidFill>
                  <a:schemeClr val="bg1"/>
                </a:solidFill>
                <a:effectLst/>
                <a:latin typeface="Calibri" panose="020F0502020204030204" pitchFamily="34" charset="0"/>
                <a:ea typeface="Times New Roman" panose="02020603050405020304" pitchFamily="18" charset="0"/>
              </a:rPr>
              <a:t>Bafokeng</a:t>
            </a:r>
            <a:r>
              <a:rPr lang="en-US" sz="2000" b="1" dirty="0">
                <a:solidFill>
                  <a:schemeClr val="bg1"/>
                </a:solidFill>
                <a:effectLst/>
                <a:latin typeface="Calibri" panose="020F0502020204030204" pitchFamily="34" charset="0"/>
                <a:ea typeface="Times New Roman" panose="02020603050405020304" pitchFamily="18" charset="0"/>
              </a:rPr>
              <a:t> Institute </a:t>
            </a:r>
            <a:endParaRPr lang="en-ZA" sz="2000" b="1" dirty="0">
              <a:solidFill>
                <a:schemeClr val="bg1"/>
              </a:solidFill>
              <a:effectLst/>
              <a:latin typeface="Calibri" panose="020F0502020204030204" pitchFamily="34" charset="0"/>
              <a:ea typeface="Calibri" panose="020F0502020204030204" pitchFamily="34" charset="0"/>
            </a:endParaRPr>
          </a:p>
          <a:p>
            <a:r>
              <a:rPr lang="en-US" sz="1800" dirty="0">
                <a:solidFill>
                  <a:schemeClr val="bg1"/>
                </a:solidFill>
                <a:effectLst/>
                <a:latin typeface="Calibri" panose="020F0502020204030204" pitchFamily="34" charset="0"/>
                <a:ea typeface="Calibri" panose="020F0502020204030204" pitchFamily="34" charset="0"/>
              </a:rPr>
              <a:t> </a:t>
            </a:r>
            <a:endParaRPr lang="en-ZA" sz="1800" dirty="0">
              <a:solidFill>
                <a:schemeClr val="bg1"/>
              </a:solidFill>
              <a:effectLst/>
              <a:latin typeface="Calibri" panose="020F0502020204030204" pitchFamily="34" charset="0"/>
              <a:ea typeface="Calibri" panose="020F0502020204030204" pitchFamily="34" charset="0"/>
            </a:endParaRPr>
          </a:p>
          <a:p>
            <a:r>
              <a:rPr lang="en-US" sz="2800" b="1" dirty="0">
                <a:solidFill>
                  <a:srgbClr val="FFC000"/>
                </a:solidFill>
                <a:latin typeface="Calibri" panose="020F0502020204030204" pitchFamily="34" charset="0"/>
              </a:rPr>
              <a:t>Gauteng </a:t>
            </a:r>
            <a:endParaRPr lang="en-ZA" sz="2800" b="1" dirty="0">
              <a:solidFill>
                <a:srgbClr val="FFC000"/>
              </a:solidFill>
              <a:latin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Dorothy August – Prolific Training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err="1">
                <a:solidFill>
                  <a:schemeClr val="bg1"/>
                </a:solidFill>
                <a:effectLst/>
                <a:latin typeface="Calibri" panose="020F0502020204030204" pitchFamily="34" charset="0"/>
                <a:ea typeface="Times New Roman" panose="02020603050405020304" pitchFamily="18" charset="0"/>
              </a:rPr>
              <a:t>Ekukhanyeni</a:t>
            </a:r>
            <a:r>
              <a:rPr lang="en-US" sz="2000" b="1" dirty="0">
                <a:solidFill>
                  <a:schemeClr val="bg1"/>
                </a:solidFill>
                <a:effectLst/>
                <a:latin typeface="Calibri" panose="020F0502020204030204" pitchFamily="34" charset="0"/>
                <a:ea typeface="Times New Roman" panose="02020603050405020304" pitchFamily="18" charset="0"/>
              </a:rPr>
              <a: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HOPE SA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err="1">
                <a:solidFill>
                  <a:schemeClr val="bg1"/>
                </a:solidFill>
                <a:effectLst/>
                <a:latin typeface="Calibri" panose="020F0502020204030204" pitchFamily="34" charset="0"/>
                <a:ea typeface="Times New Roman" panose="02020603050405020304" pitchFamily="18" charset="0"/>
              </a:rPr>
              <a:t>Moltena</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Nova Institute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Phronesis SDT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READ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err="1">
                <a:solidFill>
                  <a:schemeClr val="bg1"/>
                </a:solidFill>
                <a:effectLst/>
                <a:latin typeface="Calibri" panose="020F0502020204030204" pitchFamily="34" charset="0"/>
                <a:ea typeface="Times New Roman" panose="02020603050405020304" pitchFamily="18" charset="0"/>
              </a:rPr>
              <a:t>Siyakholwa</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Takalani Sesame – Erika Jooste </a:t>
            </a:r>
            <a:endParaRPr lang="en-ZA" sz="2000" b="1" dirty="0">
              <a:solidFill>
                <a:schemeClr val="bg1"/>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67E86E6F-8A29-48DB-91FC-445E5B803038}"/>
              </a:ext>
            </a:extLst>
          </p:cNvPr>
          <p:cNvSpPr txBox="1"/>
          <p:nvPr/>
        </p:nvSpPr>
        <p:spPr>
          <a:xfrm>
            <a:off x="8265885" y="1857757"/>
            <a:ext cx="6096000" cy="4585871"/>
          </a:xfrm>
          <a:prstGeom prst="rect">
            <a:avLst/>
          </a:prstGeom>
          <a:noFill/>
        </p:spPr>
        <p:txBody>
          <a:bodyPr wrap="square">
            <a:spAutoFit/>
          </a:bodyPr>
          <a:lstStyle/>
          <a:p>
            <a:r>
              <a:rPr lang="en-US" sz="2800" b="1" dirty="0" err="1">
                <a:solidFill>
                  <a:srgbClr val="FFC000"/>
                </a:solidFill>
                <a:latin typeface="Calibri" panose="020F0502020204030204" pitchFamily="34" charset="0"/>
              </a:rPr>
              <a:t>Kwazulu</a:t>
            </a:r>
            <a:r>
              <a:rPr lang="en-US" sz="2800" b="1" dirty="0">
                <a:solidFill>
                  <a:srgbClr val="FFC000"/>
                </a:solidFill>
                <a:latin typeface="Calibri" panose="020F0502020204030204" pitchFamily="34" charset="0"/>
              </a:rPr>
              <a:t> Natal  </a:t>
            </a:r>
            <a:endParaRPr lang="en-ZA" sz="2800" b="1" dirty="0">
              <a:solidFill>
                <a:srgbClr val="FFC000"/>
              </a:solidFill>
              <a:latin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Africa Ignite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Disability Action Research Team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Feed the Babies the Fund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New Beginnings </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Rani Pillay</a:t>
            </a:r>
            <a:endParaRPr lang="en-ZA" sz="2000" b="1" dirty="0">
              <a:solidFill>
                <a:schemeClr val="bg1"/>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Unlimited Child </a:t>
            </a:r>
          </a:p>
          <a:p>
            <a:pPr marL="342900" lvl="0" indent="-342900">
              <a:buFont typeface="+mj-lt"/>
              <a:buAutoNum type="arabicPeriod"/>
            </a:pPr>
            <a:r>
              <a:rPr lang="en-US" sz="2000" b="1" dirty="0">
                <a:solidFill>
                  <a:schemeClr val="bg1"/>
                </a:solidFill>
                <a:effectLst/>
                <a:latin typeface="Calibri" panose="020F0502020204030204" pitchFamily="34" charset="0"/>
                <a:ea typeface="Times New Roman" panose="02020603050405020304" pitchFamily="18" charset="0"/>
              </a:rPr>
              <a:t>Zero2Five</a:t>
            </a:r>
          </a:p>
          <a:p>
            <a:endParaRPr lang="en-US" b="1" dirty="0">
              <a:solidFill>
                <a:schemeClr val="bg1"/>
              </a:solidFill>
              <a:latin typeface="Calibri" panose="020F0502020204030204" pitchFamily="34" charset="0"/>
              <a:ea typeface="Calibri" panose="020F0502020204030204" pitchFamily="34" charset="0"/>
            </a:endParaRPr>
          </a:p>
          <a:p>
            <a:r>
              <a:rPr lang="en-US" sz="2800" b="1" dirty="0">
                <a:solidFill>
                  <a:srgbClr val="FFC000"/>
                </a:solidFill>
                <a:latin typeface="Calibri" panose="020F0502020204030204" pitchFamily="34" charset="0"/>
              </a:rPr>
              <a:t>Eastern Cape </a:t>
            </a:r>
            <a:endParaRPr lang="en-ZA" sz="2800" b="1" dirty="0">
              <a:solidFill>
                <a:srgbClr val="FFC000"/>
              </a:solidFill>
              <a:latin typeface="Calibri" panose="020F0502020204030204" pitchFamily="34" charset="0"/>
            </a:endParaRPr>
          </a:p>
          <a:p>
            <a:pPr marL="363538" lvl="3" indent="-363538">
              <a:buFont typeface="+mj-lt"/>
              <a:buAutoNum type="arabicPeriod"/>
            </a:pPr>
            <a:r>
              <a:rPr lang="en-US" sz="2000" b="1" dirty="0">
                <a:solidFill>
                  <a:schemeClr val="bg1"/>
                </a:solidFill>
                <a:latin typeface="Calibri" panose="020F0502020204030204" pitchFamily="34" charset="0"/>
                <a:ea typeface="Calibri" panose="020F0502020204030204" pitchFamily="34" charset="0"/>
              </a:rPr>
              <a:t>REC </a:t>
            </a:r>
          </a:p>
          <a:p>
            <a:pPr marL="363538" lvl="3" indent="-363538">
              <a:buFont typeface="+mj-lt"/>
              <a:buAutoNum type="arabicPeriod"/>
            </a:pPr>
            <a:r>
              <a:rPr lang="en-US" sz="2000" b="1" dirty="0">
                <a:solidFill>
                  <a:schemeClr val="bg1"/>
                </a:solidFill>
                <a:latin typeface="Calibri" panose="020F0502020204030204" pitchFamily="34" charset="0"/>
              </a:rPr>
              <a:t>Elly Kew </a:t>
            </a:r>
          </a:p>
          <a:p>
            <a:pPr marL="363538" lvl="3" indent="-363538">
              <a:buFont typeface="+mj-lt"/>
              <a:buAutoNum type="arabicPeriod"/>
            </a:pPr>
            <a:r>
              <a:rPr lang="en-US" sz="2000" b="1" dirty="0">
                <a:solidFill>
                  <a:schemeClr val="bg1"/>
                </a:solidFill>
                <a:latin typeface="Calibri" panose="020F0502020204030204" pitchFamily="34" charset="0"/>
              </a:rPr>
              <a:t>ICDP Trust </a:t>
            </a:r>
            <a:endParaRPr lang="en-ZA" sz="2000" b="1" dirty="0">
              <a:solidFill>
                <a:schemeClr val="bg1"/>
              </a:solidFill>
              <a:latin typeface="Calibri" panose="020F0502020204030204" pitchFamily="34" charset="0"/>
            </a:endParaRPr>
          </a:p>
          <a:p>
            <a:pPr marL="342900" lvl="0" indent="-342900">
              <a:buFont typeface="+mj-lt"/>
              <a:buAutoNum type="arabicPeriod"/>
            </a:pPr>
            <a:endParaRPr lang="en-ZA" sz="1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AD2565AA-FFD8-4A6D-BD59-E4A4CBEF5C19}"/>
              </a:ext>
            </a:extLst>
          </p:cNvPr>
          <p:cNvSpPr txBox="1"/>
          <p:nvPr/>
        </p:nvSpPr>
        <p:spPr>
          <a:xfrm>
            <a:off x="4034971" y="442490"/>
            <a:ext cx="7278914" cy="721736"/>
          </a:xfrm>
          <a:prstGeom prst="rect">
            <a:avLst/>
          </a:prstGeom>
          <a:noFill/>
        </p:spPr>
        <p:txBody>
          <a:bodyPr wrap="square">
            <a:spAutoFit/>
          </a:bodyPr>
          <a:lstStyle/>
          <a:p>
            <a:pPr algn="ctr">
              <a:lnSpc>
                <a:spcPct val="107000"/>
              </a:lnSpc>
              <a:spcAft>
                <a:spcPts val="800"/>
              </a:spcAft>
            </a:pPr>
            <a:r>
              <a:rPr lang="en-ZA"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New Members</a:t>
            </a:r>
            <a:endParaRPr lang="en-ZA"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30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 name="Picture 11" descr="A group of people standing next to a child&#10;&#10;Description automatically generated">
            <a:extLst>
              <a:ext uri="{FF2B5EF4-FFF2-40B4-BE49-F238E27FC236}">
                <a16:creationId xmlns:a16="http://schemas.microsoft.com/office/drawing/2014/main" id="{A6E45BF2-5F6B-4983-A89D-D8A3D40BF3B7}"/>
              </a:ext>
            </a:extLst>
          </p:cNvPr>
          <p:cNvPicPr>
            <a:picLocks noChangeAspect="1"/>
          </p:cNvPicPr>
          <p:nvPr/>
        </p:nvPicPr>
        <p:blipFill rotWithShape="1">
          <a:blip r:embed="rId2"/>
          <a:srcRect l="21112" r="28625"/>
          <a:stretch/>
        </p:blipFill>
        <p:spPr>
          <a:xfrm flipH="1">
            <a:off x="6737405" y="-101600"/>
            <a:ext cx="5454593" cy="695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a:extLst>
              <a:ext uri="{FF2B5EF4-FFF2-40B4-BE49-F238E27FC236}">
                <a16:creationId xmlns:a16="http://schemas.microsoft.com/office/drawing/2014/main" id="{5D54EA4B-5C09-499A-83CB-B788B8E0DFB1}"/>
              </a:ext>
            </a:extLst>
          </p:cNvPr>
          <p:cNvSpPr>
            <a:spLocks noGrp="1"/>
          </p:cNvSpPr>
          <p:nvPr>
            <p:ph type="body" sz="half" idx="2"/>
          </p:nvPr>
        </p:nvSpPr>
        <p:spPr>
          <a:xfrm>
            <a:off x="345920" y="1610919"/>
            <a:ext cx="11500159" cy="4963886"/>
          </a:xfrm>
        </p:spPr>
        <p:txBody>
          <a:bodyPr>
            <a:normAutofit/>
          </a:bodyPr>
          <a:lstStyle/>
          <a:p>
            <a:pPr>
              <a:lnSpc>
                <a:spcPct val="107000"/>
              </a:lnSpc>
              <a:spcAft>
                <a:spcPts val="800"/>
              </a:spcAft>
            </a:pPr>
            <a:r>
              <a:rPr lang="en-ZA"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Rene King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ZA" sz="1800" dirty="0">
                <a:effectLst/>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CHAIRPERSON</a:t>
            </a:r>
            <a:r>
              <a:rPr lang="en-ZA" sz="1800" dirty="0">
                <a:effectLst/>
                <a:latin typeface="Calibri" panose="020F0502020204030204" pitchFamily="34" charset="0"/>
                <a:ea typeface="Calibri" panose="020F0502020204030204" pitchFamily="34" charset="0"/>
                <a:cs typeface="Calibri" panose="020F0502020204030204" pitchFamily="34" charset="0"/>
              </a:rPr>
              <a:t>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(Executive Director: Khululeka Community Education Development Centre)</a:t>
            </a:r>
            <a:endParaRPr lang="en-Z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2400" b="1" dirty="0">
                <a:solidFill>
                  <a:schemeClr val="bg1"/>
                </a:solidFill>
                <a:latin typeface="Calibri" panose="020F0502020204030204" pitchFamily="34" charset="0"/>
                <a:cs typeface="Calibri" panose="020F0502020204030204" pitchFamily="34" charset="0"/>
              </a:rPr>
              <a:t>Monica Stach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latin typeface="Calibri" panose="020F0502020204030204" pitchFamily="34" charset="0"/>
                <a:cs typeface="Calibri" panose="020F0502020204030204" pitchFamily="34" charset="0"/>
              </a:rPr>
              <a:t>VICE CHAIRPERSON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(Chief Executive Officer: </a:t>
            </a:r>
            <a:r>
              <a:rPr lang="en-ZA"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Cotlands</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Z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2400" b="1" dirty="0" err="1">
                <a:solidFill>
                  <a:schemeClr val="bg1"/>
                </a:solidFill>
                <a:latin typeface="Calibri" panose="020F0502020204030204" pitchFamily="34" charset="0"/>
                <a:cs typeface="Calibri" panose="020F0502020204030204" pitchFamily="34" charset="0"/>
              </a:rPr>
              <a:t>Caroll</a:t>
            </a:r>
            <a:r>
              <a:rPr lang="en-ZA" sz="2400" b="1" dirty="0">
                <a:solidFill>
                  <a:schemeClr val="bg1"/>
                </a:solidFill>
                <a:latin typeface="Calibri" panose="020F0502020204030204" pitchFamily="34" charset="0"/>
                <a:cs typeface="Calibri" panose="020F0502020204030204" pitchFamily="34" charset="0"/>
              </a:rPr>
              <a:t> </a:t>
            </a:r>
            <a:r>
              <a:rPr lang="en-ZA" sz="2400" b="1" dirty="0" err="1">
                <a:solidFill>
                  <a:schemeClr val="bg1"/>
                </a:solidFill>
                <a:latin typeface="Calibri" panose="020F0502020204030204" pitchFamily="34" charset="0"/>
                <a:cs typeface="Calibri" panose="020F0502020204030204" pitchFamily="34" charset="0"/>
              </a:rPr>
              <a:t>Warmberg</a:t>
            </a:r>
            <a:r>
              <a:rPr lang="en-ZA" sz="2400" b="1" dirty="0">
                <a:solidFill>
                  <a:schemeClr val="bg1"/>
                </a:solidFill>
                <a:latin typeface="Calibri" panose="020F0502020204030204" pitchFamily="34" charset="0"/>
                <a:cs typeface="Calibri" panose="020F0502020204030204" pitchFamily="34" charset="0"/>
              </a:rPr>
              <a:t>  </a:t>
            </a:r>
            <a:r>
              <a:rPr lang="en-ZA"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latin typeface="Calibri" panose="020F0502020204030204" pitchFamily="34" charset="0"/>
                <a:cs typeface="Calibri" panose="020F0502020204030204" pitchFamily="34" charset="0"/>
              </a:rPr>
              <a:t>TREASURER</a:t>
            </a:r>
            <a:r>
              <a:rPr lang="en-ZA" sz="2800" b="1" dirty="0">
                <a:solidFill>
                  <a:srgbClr val="00B0F0"/>
                </a:solidFill>
                <a:latin typeface="Calibri" panose="020F0502020204030204" pitchFamily="34" charset="0"/>
                <a:cs typeface="Calibri" panose="020F0502020204030204" pitchFamily="34" charset="0"/>
              </a:rPr>
              <a:t> </a:t>
            </a:r>
            <a:r>
              <a:rPr lang="en-ZA" sz="1800" dirty="0">
                <a:solidFill>
                  <a:schemeClr val="bg1"/>
                </a:solidFill>
                <a:latin typeface="Calibri" panose="020F0502020204030204" pitchFamily="34" charset="0"/>
                <a:cs typeface="Calibri" panose="020F0502020204030204" pitchFamily="34" charset="0"/>
              </a:rPr>
              <a:t>(Managing Director: ITEC)</a:t>
            </a:r>
          </a:p>
          <a:p>
            <a:pPr>
              <a:lnSpc>
                <a:spcPct val="107000"/>
              </a:lnSpc>
              <a:spcAft>
                <a:spcPts val="800"/>
              </a:spcAft>
            </a:pPr>
            <a:r>
              <a:rPr lang="en-ZA" sz="2400" b="1" dirty="0" err="1">
                <a:solidFill>
                  <a:schemeClr val="bg1"/>
                </a:solidFill>
                <a:latin typeface="Calibri" panose="020F0502020204030204" pitchFamily="34" charset="0"/>
                <a:cs typeface="Calibri" panose="020F0502020204030204" pitchFamily="34" charset="0"/>
              </a:rPr>
              <a:t>Riedewhaan</a:t>
            </a:r>
            <a:r>
              <a:rPr lang="en-ZA" sz="2400" b="1" dirty="0">
                <a:solidFill>
                  <a:schemeClr val="bg1"/>
                </a:solidFill>
                <a:latin typeface="Calibri" panose="020F0502020204030204" pitchFamily="34" charset="0"/>
                <a:cs typeface="Calibri" panose="020F0502020204030204" pitchFamily="34" charset="0"/>
              </a:rPr>
              <a:t> Allie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latin typeface="Calibri" panose="020F0502020204030204" pitchFamily="34" charset="0"/>
                <a:cs typeface="Calibri" panose="020F0502020204030204" pitchFamily="34" charset="0"/>
              </a:rPr>
              <a:t>ADDITIONAL MEMBER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(Director: Foundation for Community Work) </a:t>
            </a:r>
            <a:endParaRPr lang="en-Z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2400" b="1" dirty="0" err="1">
                <a:solidFill>
                  <a:schemeClr val="bg1"/>
                </a:solidFill>
                <a:latin typeface="Calibri" panose="020F0502020204030204" pitchFamily="34" charset="0"/>
                <a:cs typeface="Calibri" panose="020F0502020204030204" pitchFamily="34" charset="0"/>
              </a:rPr>
              <a:t>Puleng</a:t>
            </a:r>
            <a:r>
              <a:rPr lang="en-ZA" sz="2400" b="1" dirty="0">
                <a:solidFill>
                  <a:schemeClr val="bg1"/>
                </a:solidFill>
                <a:latin typeface="Calibri" panose="020F0502020204030204" pitchFamily="34" charset="0"/>
                <a:cs typeface="Calibri" panose="020F0502020204030204" pitchFamily="34" charset="0"/>
              </a:rPr>
              <a:t> </a:t>
            </a:r>
            <a:r>
              <a:rPr lang="en-ZA" sz="2400" b="1" dirty="0" err="1">
                <a:solidFill>
                  <a:schemeClr val="bg1"/>
                </a:solidFill>
                <a:latin typeface="Calibri" panose="020F0502020204030204" pitchFamily="34" charset="0"/>
                <a:cs typeface="Calibri" panose="020F0502020204030204" pitchFamily="34" charset="0"/>
              </a:rPr>
              <a:t>Motsoeneng</a:t>
            </a:r>
            <a:r>
              <a:rPr lang="en-ZA" sz="2400" b="1" dirty="0">
                <a:solidFill>
                  <a:schemeClr val="bg1"/>
                </a:solidFill>
                <a:latin typeface="Calibri" panose="020F0502020204030204" pitchFamily="34" charset="0"/>
                <a:cs typeface="Calibri" panose="020F0502020204030204" pitchFamily="34" charset="0"/>
              </a:rPr>
              <a:t>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latin typeface="Calibri" panose="020F0502020204030204" pitchFamily="34" charset="0"/>
                <a:cs typeface="Calibri" panose="020F0502020204030204" pitchFamily="34" charset="0"/>
              </a:rPr>
              <a:t>ADDITIONAL MEMBER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(Director: </a:t>
            </a:r>
            <a:r>
              <a:rPr lang="en-ZA"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Ntataise</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Trust)</a:t>
            </a:r>
            <a:endParaRPr lang="en-Z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2400" b="1" dirty="0">
                <a:solidFill>
                  <a:schemeClr val="bg1"/>
                </a:solidFill>
                <a:latin typeface="Calibri" panose="020F0502020204030204" pitchFamily="34" charset="0"/>
                <a:cs typeface="Calibri" panose="020F0502020204030204" pitchFamily="34" charset="0"/>
              </a:rPr>
              <a:t>Rex Molefe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latin typeface="Calibri" panose="020F0502020204030204" pitchFamily="34" charset="0"/>
                <a:cs typeface="Calibri" panose="020F0502020204030204" pitchFamily="34" charset="0"/>
              </a:rPr>
              <a:t>ADDITIONAL MEMBER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(Director: Motheo Training Institute)</a:t>
            </a:r>
            <a:endParaRPr lang="en-Z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2400" b="1" dirty="0">
                <a:solidFill>
                  <a:schemeClr val="bg1"/>
                </a:solidFill>
                <a:latin typeface="Calibri" panose="020F0502020204030204" pitchFamily="34" charset="0"/>
                <a:cs typeface="Calibri" panose="020F0502020204030204" pitchFamily="34" charset="0"/>
              </a:rPr>
              <a:t>Ruby Motaung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ZA" sz="1800" dirty="0">
                <a:effectLst/>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latin typeface="Calibri" panose="020F0502020204030204" pitchFamily="34" charset="0"/>
                <a:cs typeface="Calibri" panose="020F0502020204030204" pitchFamily="34" charset="0"/>
              </a:rPr>
              <a:t>ADDITIONAL MEMBER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(Director: TREE)</a:t>
            </a:r>
            <a:endParaRPr lang="en-Z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2400" b="1" dirty="0">
                <a:solidFill>
                  <a:schemeClr val="bg1"/>
                </a:solidFill>
                <a:latin typeface="Calibri" panose="020F0502020204030204" pitchFamily="34" charset="0"/>
                <a:cs typeface="Calibri" panose="020F0502020204030204" pitchFamily="34" charset="0"/>
              </a:rPr>
              <a:t>Abigail Crawford </a:t>
            </a:r>
            <a:r>
              <a:rPr lang="en-Z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ZA" sz="1800" dirty="0">
                <a:effectLst/>
                <a:latin typeface="Calibri" panose="020F0502020204030204" pitchFamily="34" charset="0"/>
                <a:ea typeface="Calibri" panose="020F0502020204030204" pitchFamily="34" charset="0"/>
                <a:cs typeface="Calibri" panose="020F0502020204030204" pitchFamily="34" charset="0"/>
              </a:rPr>
              <a:t> </a:t>
            </a:r>
            <a:r>
              <a:rPr lang="en-ZA" sz="2000" b="1" dirty="0">
                <a:solidFill>
                  <a:srgbClr val="00B0F0"/>
                </a:solidFill>
                <a:latin typeface="Calibri" panose="020F0502020204030204" pitchFamily="34" charset="0"/>
                <a:cs typeface="Calibri" panose="020F0502020204030204" pitchFamily="34" charset="0"/>
              </a:rPr>
              <a:t>NECDA BOARD SECRETARIAT</a:t>
            </a:r>
          </a:p>
        </p:txBody>
      </p:sp>
      <p:sp>
        <p:nvSpPr>
          <p:cNvPr id="3" name="Title 2">
            <a:extLst>
              <a:ext uri="{FF2B5EF4-FFF2-40B4-BE49-F238E27FC236}">
                <a16:creationId xmlns:a16="http://schemas.microsoft.com/office/drawing/2014/main" id="{E194DF8B-8DAE-4AA9-AD3A-D8ACDF5CD1BF}"/>
              </a:ext>
            </a:extLst>
          </p:cNvPr>
          <p:cNvSpPr>
            <a:spLocks noGrp="1"/>
          </p:cNvSpPr>
          <p:nvPr>
            <p:ph type="title"/>
          </p:nvPr>
        </p:nvSpPr>
        <p:spPr>
          <a:xfrm>
            <a:off x="2917372" y="1741715"/>
            <a:ext cx="4829338" cy="263434"/>
          </a:xfrm>
        </p:spPr>
        <p:txBody>
          <a:bodyPr>
            <a:normAutofit fontScale="90000"/>
          </a:bodyPr>
          <a:lstStyle/>
          <a:p>
            <a:r>
              <a:rPr lang="en-ZA" sz="4400" b="1" dirty="0">
                <a:solidFill>
                  <a:schemeClr val="bg1"/>
                </a:solidFill>
                <a:latin typeface="Calibri" panose="020F0502020204030204" pitchFamily="34" charset="0"/>
                <a:ea typeface="Calibri" panose="020F0502020204030204" pitchFamily="34" charset="0"/>
                <a:cs typeface="Calibri" panose="020F0502020204030204" pitchFamily="34" charset="0"/>
              </a:rPr>
              <a:t>NECDA BOARD</a:t>
            </a:r>
            <a:br>
              <a:rPr lang="en-ZA" dirty="0">
                <a:latin typeface="Calibri" panose="020F0502020204030204" pitchFamily="34" charset="0"/>
                <a:ea typeface="Calibri" panose="020F0502020204030204" pitchFamily="34" charset="0"/>
                <a:cs typeface="Times New Roman" panose="02020603050405020304" pitchFamily="18" charset="0"/>
              </a:rPr>
            </a:br>
            <a:endParaRPr lang="en-ZA" dirty="0"/>
          </a:p>
        </p:txBody>
      </p:sp>
    </p:spTree>
    <p:extLst>
      <p:ext uri="{BB962C8B-B14F-4D97-AF65-F5344CB8AC3E}">
        <p14:creationId xmlns:p14="http://schemas.microsoft.com/office/powerpoint/2010/main" val="1122645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5937C1-81A8-4BDA-89E9-E5B969322FB8}"/>
              </a:ext>
            </a:extLst>
          </p:cNvPr>
          <p:cNvSpPr txBox="1"/>
          <p:nvPr/>
        </p:nvSpPr>
        <p:spPr>
          <a:xfrm>
            <a:off x="4992915" y="250372"/>
            <a:ext cx="6588580" cy="1789208"/>
          </a:xfrm>
          <a:prstGeom prst="rect">
            <a:avLst/>
          </a:prstGeom>
          <a:noFill/>
        </p:spPr>
        <p:txBody>
          <a:bodyPr wrap="square">
            <a:spAutoFit/>
          </a:bodyPr>
          <a:lstStyle/>
          <a:p>
            <a:pPr algn="ctr">
              <a:lnSpc>
                <a:spcPct val="107000"/>
              </a:lnSpc>
              <a:spcAft>
                <a:spcPts val="800"/>
              </a:spcAft>
            </a:pPr>
            <a:r>
              <a:rPr lang="en-ZA"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Advocacy, Lobbying and Networking</a:t>
            </a:r>
            <a:endParaRPr lang="en-ZA"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a:spcAft>
                <a:spcPts val="290"/>
              </a:spcAft>
            </a:pPr>
            <a:r>
              <a:rPr lang="en-ZA" sz="1800" dirty="0">
                <a:solidFill>
                  <a:srgbClr val="000000"/>
                </a:solidFill>
                <a:effectLst/>
                <a:latin typeface="Calibri" panose="020F0502020204030204" pitchFamily="34" charset="0"/>
                <a:ea typeface="Calibri" panose="020F0502020204030204" pitchFamily="34" charset="0"/>
              </a:rPr>
              <a:t> </a:t>
            </a:r>
            <a:endParaRPr lang="en-ZA" sz="2000" dirty="0">
              <a:solidFill>
                <a:srgbClr val="000000"/>
              </a:solidFill>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3BFD4620-19EC-421F-B170-C42CB291C7B9}"/>
              </a:ext>
            </a:extLst>
          </p:cNvPr>
          <p:cNvSpPr txBox="1"/>
          <p:nvPr/>
        </p:nvSpPr>
        <p:spPr>
          <a:xfrm>
            <a:off x="304800" y="1365424"/>
            <a:ext cx="6096000" cy="5242204"/>
          </a:xfrm>
          <a:prstGeom prst="rect">
            <a:avLst/>
          </a:prstGeom>
          <a:noFill/>
        </p:spPr>
        <p:txBody>
          <a:bodyPr wrap="square">
            <a:spAutoFit/>
          </a:bodyPr>
          <a:lstStyle/>
          <a:p>
            <a:pPr>
              <a:lnSpc>
                <a:spcPct val="107000"/>
              </a:lnSpc>
              <a:spcAft>
                <a:spcPts val="800"/>
              </a:spcAft>
            </a:pPr>
            <a:r>
              <a:rPr lang="en-ZA" sz="2800" b="1"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ECD Function Shift</a:t>
            </a:r>
            <a:endParaRPr lang="en-ZA" sz="28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ZA"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Collaboration of ECD Networks (CECDN) National and Provincial Dialogues</a:t>
            </a:r>
            <a:endParaRPr lang="en-ZA"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ZA" sz="2000" b="1" dirty="0">
                <a:solidFill>
                  <a:schemeClr val="bg1"/>
                </a:solidFill>
                <a:effectLst/>
                <a:latin typeface="Calibri" panose="020F0502020204030204" pitchFamily="34" charset="0"/>
                <a:ea typeface="Calibri" panose="020F0502020204030204" pitchFamily="34" charset="0"/>
              </a:rPr>
              <a:t>Themes of Engagement </a:t>
            </a:r>
          </a:p>
          <a:p>
            <a:r>
              <a:rPr lang="en-ZA" sz="800" dirty="0">
                <a:solidFill>
                  <a:schemeClr val="bg1"/>
                </a:solidFill>
                <a:effectLst/>
                <a:latin typeface="Calibri" panose="020F0502020204030204" pitchFamily="34" charset="0"/>
                <a:ea typeface="Calibri" panose="020F0502020204030204" pitchFamily="34" charset="0"/>
              </a:rPr>
              <a:t>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Policy and legislation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Training and curriculum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Registration and infrastructure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Communication and advocacy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Finance and ECD donors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Monitoring and evaluation </a:t>
            </a:r>
          </a:p>
          <a:p>
            <a:pPr marL="342900" lvl="0" indent="-342900">
              <a:spcAft>
                <a:spcPts val="290"/>
              </a:spcAft>
              <a:buFont typeface="Symbol" panose="05050102010706020507" pitchFamily="18" charset="2"/>
              <a:buChar char=""/>
            </a:pPr>
            <a:r>
              <a:rPr lang="en-ZA" sz="2000" dirty="0">
                <a:solidFill>
                  <a:schemeClr val="bg1"/>
                </a:solidFill>
                <a:latin typeface="Calibri" panose="020F0502020204030204" pitchFamily="34" charset="0"/>
              </a:rPr>
              <a:t>Health</a:t>
            </a:r>
            <a:r>
              <a:rPr lang="en-ZA" sz="2000" dirty="0">
                <a:solidFill>
                  <a:schemeClr val="bg1"/>
                </a:solidFill>
                <a:effectLst/>
                <a:latin typeface="Calibri" panose="020F0502020204030204" pitchFamily="34" charset="0"/>
                <a:ea typeface="Calibri" panose="020F0502020204030204" pitchFamily="34" charset="0"/>
              </a:rPr>
              <a:t> and nutrition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Social protection </a:t>
            </a:r>
          </a:p>
          <a:p>
            <a:pPr marL="342900" lvl="0" indent="-342900">
              <a:spcAft>
                <a:spcPts val="290"/>
              </a:spcAft>
              <a:buFont typeface="Symbol" panose="05050102010706020507" pitchFamily="18" charset="2"/>
              <a:buChar char=""/>
            </a:pPr>
            <a:r>
              <a:rPr lang="en-ZA" sz="2000" dirty="0">
                <a:solidFill>
                  <a:schemeClr val="bg1"/>
                </a:solidFill>
                <a:effectLst/>
                <a:latin typeface="Calibri" panose="020F0502020204030204" pitchFamily="34" charset="0"/>
                <a:ea typeface="Calibri" panose="020F0502020204030204" pitchFamily="34" charset="0"/>
              </a:rPr>
              <a:t>Human Resources/Workforce </a:t>
            </a:r>
          </a:p>
        </p:txBody>
      </p:sp>
      <p:sp>
        <p:nvSpPr>
          <p:cNvPr id="10" name="TextBox 9">
            <a:extLst>
              <a:ext uri="{FF2B5EF4-FFF2-40B4-BE49-F238E27FC236}">
                <a16:creationId xmlns:a16="http://schemas.microsoft.com/office/drawing/2014/main" id="{2F1CAD39-92A2-40E8-9292-C6707021F9CF}"/>
              </a:ext>
            </a:extLst>
          </p:cNvPr>
          <p:cNvSpPr txBox="1"/>
          <p:nvPr/>
        </p:nvSpPr>
        <p:spPr>
          <a:xfrm>
            <a:off x="6096000" y="2293930"/>
            <a:ext cx="6096000" cy="4564070"/>
          </a:xfrm>
          <a:prstGeom prst="rect">
            <a:avLst/>
          </a:prstGeom>
          <a:noFill/>
        </p:spPr>
        <p:txBody>
          <a:bodyPr wrap="square">
            <a:spAutoFit/>
          </a:bodyPr>
          <a:lstStyle/>
          <a:p>
            <a:pPr>
              <a:lnSpc>
                <a:spcPct val="107000"/>
              </a:lnSpc>
              <a:spcAft>
                <a:spcPts val="800"/>
              </a:spcAft>
            </a:pPr>
            <a:r>
              <a:rPr lang="en-ZA" sz="2000" b="1" dirty="0">
                <a:solidFill>
                  <a:schemeClr val="bg1"/>
                </a:solidFill>
                <a:latin typeface="Calibri" panose="020F0502020204030204" pitchFamily="34" charset="0"/>
                <a:ea typeface="Calibri" panose="020F0502020204030204" pitchFamily="34" charset="0"/>
                <a:cs typeface="Calibri" panose="020F0502020204030204" pitchFamily="34" charset="0"/>
              </a:rPr>
              <a:t>Process </a:t>
            </a:r>
            <a:endParaRPr lang="en-Z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05"/>
              </a:spcAft>
              <a:buFont typeface="Symbol" panose="05050102010706020507" pitchFamily="18" charset="2"/>
              <a:buChar char=""/>
            </a:pPr>
            <a:r>
              <a:rPr lang="en-ZA" sz="2000" dirty="0">
                <a:solidFill>
                  <a:schemeClr val="bg1"/>
                </a:solidFill>
                <a:latin typeface="Calibri" panose="020F0502020204030204" pitchFamily="34" charset="0"/>
                <a:ea typeface="Calibri" panose="020F0502020204030204" pitchFamily="34" charset="0"/>
                <a:cs typeface="Calibri" panose="020F0502020204030204" pitchFamily="34" charset="0"/>
              </a:rPr>
              <a:t>National Dialogue with key stakeholders to frame the process</a:t>
            </a:r>
            <a:endParaRPr lang="en-Z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05"/>
              </a:spcAft>
              <a:buFont typeface="Symbol" panose="05050102010706020507" pitchFamily="18" charset="2"/>
              <a:buChar char=""/>
            </a:pPr>
            <a:r>
              <a:rPr lang="en-ZA" sz="2000" dirty="0">
                <a:solidFill>
                  <a:schemeClr val="bg1"/>
                </a:solidFill>
                <a:latin typeface="Calibri" panose="020F0502020204030204" pitchFamily="34" charset="0"/>
                <a:ea typeface="Calibri" panose="020F0502020204030204" pitchFamily="34" charset="0"/>
                <a:cs typeface="Calibri" panose="020F0502020204030204" pitchFamily="34" charset="0"/>
              </a:rPr>
              <a:t>Delivery of Provincial dialogues between August and October 2019</a:t>
            </a:r>
            <a:endParaRPr lang="en-Z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05"/>
              </a:spcAft>
              <a:buFont typeface="Symbol" panose="05050102010706020507" pitchFamily="18" charset="2"/>
              <a:buChar char=""/>
            </a:pPr>
            <a:r>
              <a:rPr lang="en-ZA" sz="2000" dirty="0">
                <a:solidFill>
                  <a:schemeClr val="bg1"/>
                </a:solidFill>
                <a:latin typeface="Calibri" panose="020F0502020204030204" pitchFamily="34" charset="0"/>
                <a:ea typeface="Calibri" panose="020F0502020204030204" pitchFamily="34" charset="0"/>
                <a:cs typeface="Calibri" panose="020F0502020204030204" pitchFamily="34" charset="0"/>
              </a:rPr>
              <a:t>822 stakeholders reached </a:t>
            </a:r>
            <a:endParaRPr lang="en-Z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05"/>
              </a:spcAft>
              <a:buFont typeface="Symbol" panose="05050102010706020507" pitchFamily="18" charset="2"/>
              <a:buChar char=""/>
            </a:pPr>
            <a:r>
              <a:rPr lang="en-ZA" sz="2000" dirty="0">
                <a:solidFill>
                  <a:schemeClr val="bg1"/>
                </a:solidFill>
                <a:latin typeface="Calibri" panose="020F0502020204030204" pitchFamily="34" charset="0"/>
                <a:ea typeface="Calibri" panose="020F0502020204030204" pitchFamily="34" charset="0"/>
                <a:cs typeface="Calibri" panose="020F0502020204030204" pitchFamily="34" charset="0"/>
              </a:rPr>
              <a:t>Network partners compiled a full  report of dialogue proceedings and recommendations on each of the themes</a:t>
            </a:r>
            <a:endParaRPr lang="en-Z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2000" dirty="0">
                <a:solidFill>
                  <a:schemeClr val="bg1"/>
                </a:solidFill>
                <a:latin typeface="Calibri" panose="020F0502020204030204" pitchFamily="34" charset="0"/>
                <a:ea typeface="Calibri" panose="020F0502020204030204" pitchFamily="34" charset="0"/>
                <a:cs typeface="Calibri" panose="020F0502020204030204" pitchFamily="34" charset="0"/>
              </a:rPr>
              <a:t>Report dissemination</a:t>
            </a:r>
            <a:endParaRPr lang="en-Z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2000" dirty="0">
                <a:solidFill>
                  <a:schemeClr val="bg1"/>
                </a:solidFill>
                <a:latin typeface="Calibri" panose="020F0502020204030204" pitchFamily="34" charset="0"/>
                <a:ea typeface="Calibri" panose="020F0502020204030204" pitchFamily="34" charset="0"/>
                <a:cs typeface="Calibri" panose="020F0502020204030204" pitchFamily="34" charset="0"/>
              </a:rPr>
              <a:t>Issues raised at Department of Education’s stakeholder deliberations in December 2019 and February 2020  </a:t>
            </a:r>
            <a:endParaRPr lang="en-ZA"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332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pic>
        <p:nvPicPr>
          <p:cNvPr id="4" name="Picture 3" descr="A group of people sitting at a playground&#10;&#10;Description automatically generated">
            <a:extLst>
              <a:ext uri="{FF2B5EF4-FFF2-40B4-BE49-F238E27FC236}">
                <a16:creationId xmlns:a16="http://schemas.microsoft.com/office/drawing/2014/main" id="{0694F304-24B6-4BD8-8DA9-BBEB19513CA2}"/>
              </a:ext>
            </a:extLst>
          </p:cNvPr>
          <p:cNvPicPr>
            <a:picLocks noChangeAspect="1"/>
          </p:cNvPicPr>
          <p:nvPr/>
        </p:nvPicPr>
        <p:blipFill rotWithShape="1">
          <a:blip r:embed="rId2"/>
          <a:srcRect t="11299"/>
          <a:stretch/>
        </p:blipFill>
        <p:spPr>
          <a:xfrm>
            <a:off x="4728143" y="107375"/>
            <a:ext cx="7463857" cy="496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3BFD4620-19EC-421F-B170-C42CB291C7B9}"/>
              </a:ext>
            </a:extLst>
          </p:cNvPr>
          <p:cNvSpPr txBox="1"/>
          <p:nvPr/>
        </p:nvSpPr>
        <p:spPr>
          <a:xfrm>
            <a:off x="246742" y="1408967"/>
            <a:ext cx="4659087" cy="5025094"/>
          </a:xfrm>
          <a:prstGeom prst="rect">
            <a:avLst/>
          </a:prstGeom>
          <a:noFill/>
        </p:spPr>
        <p:txBody>
          <a:bodyPr wrap="square">
            <a:spAutoFit/>
          </a:bodyPr>
          <a:lstStyle/>
          <a:p>
            <a:pPr marL="87313">
              <a:lnSpc>
                <a:spcPct val="107000"/>
              </a:lnSpc>
              <a:spcAft>
                <a:spcPts val="800"/>
              </a:spcAft>
            </a:pPr>
            <a:r>
              <a:rPr lang="en-ZA" sz="2800" b="1"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ECD Intersectoral Forum</a:t>
            </a:r>
            <a:endParaRPr lang="en-ZA" sz="28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87313">
              <a:lnSpc>
                <a:spcPct val="107000"/>
              </a:lnSpc>
              <a:spcAft>
                <a:spcPts val="800"/>
              </a:spcAft>
            </a:pPr>
            <a:r>
              <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ECD Intersectoral Forum hosted by the National Department of Social Development was established to facilitate the implementation of the National Integrated ECD Policy 2015 and has created Work Stream sub-committees. </a:t>
            </a:r>
          </a:p>
          <a:p>
            <a:pPr marL="342900" lvl="0" indent="-342900">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development of  protocols and procedures for the re-opening of ECD sites</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development of a proposal to Treasury for an Economic Stimulus Package for the ECD Workforce </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DB5861-F884-47CF-9DD4-1DAA57DADB43}"/>
              </a:ext>
            </a:extLst>
          </p:cNvPr>
          <p:cNvSpPr txBox="1"/>
          <p:nvPr/>
        </p:nvSpPr>
        <p:spPr>
          <a:xfrm>
            <a:off x="5558971" y="5183090"/>
            <a:ext cx="6096000" cy="1299971"/>
          </a:xfrm>
          <a:prstGeom prst="rect">
            <a:avLst/>
          </a:prstGeom>
          <a:noFill/>
        </p:spPr>
        <p:txBody>
          <a:bodyPr wrap="square">
            <a:spAutoFit/>
          </a:bodyPr>
          <a:lstStyle/>
          <a:p>
            <a:pPr algn="just">
              <a:lnSpc>
                <a:spcPct val="107000"/>
              </a:lnSpc>
              <a:spcAft>
                <a:spcPts val="800"/>
              </a:spcAft>
            </a:pPr>
            <a:r>
              <a:rPr lang="en-ZA" sz="2800" b="1" dirty="0">
                <a:solidFill>
                  <a:srgbClr val="FFC000"/>
                </a:solidFill>
                <a:latin typeface="Calibri" panose="020F0502020204030204" pitchFamily="34" charset="0"/>
                <a:cs typeface="Calibri" panose="020F0502020204030204" pitchFamily="34" charset="0"/>
              </a:rPr>
              <a:t>Real Reform for ECD Campaign</a:t>
            </a:r>
          </a:p>
          <a:p>
            <a:pPr marL="342900" lvl="0" indent="-342900" algn="just">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Endorsed by NECDA</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Presentation to follow</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7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BFE0-95D7-46FA-B93C-FB6E93AF71CC}"/>
              </a:ext>
            </a:extLst>
          </p:cNvPr>
          <p:cNvSpPr>
            <a:spLocks noGrp="1"/>
          </p:cNvSpPr>
          <p:nvPr>
            <p:ph type="title"/>
          </p:nvPr>
        </p:nvSpPr>
        <p:spPr>
          <a:xfrm>
            <a:off x="3257088" y="483019"/>
            <a:ext cx="8610600" cy="1293028"/>
          </a:xfrm>
        </p:spPr>
        <p:txBody>
          <a:bodyPr/>
          <a:lstStyle/>
          <a:p>
            <a:r>
              <a:rPr lang="en-ZA" b="1" dirty="0">
                <a:solidFill>
                  <a:schemeClr val="bg1"/>
                </a:solidFill>
                <a:latin typeface="Calibri" panose="020F0502020204030204" pitchFamily="34" charset="0"/>
                <a:ea typeface="Calibri" panose="020F0502020204030204" pitchFamily="34" charset="0"/>
                <a:cs typeface="Calibri" panose="020F0502020204030204" pitchFamily="34" charset="0"/>
              </a:rPr>
              <a:t>Capacity-Building Programmes</a:t>
            </a:r>
            <a:br>
              <a:rPr lang="en-ZA" dirty="0">
                <a:latin typeface="Calibri" panose="020F0502020204030204" pitchFamily="34" charset="0"/>
                <a:ea typeface="Calibri" panose="020F0502020204030204" pitchFamily="34" charset="0"/>
                <a:cs typeface="Times New Roman" panose="02020603050405020304" pitchFamily="18" charset="0"/>
              </a:rPr>
            </a:br>
            <a:endParaRPr lang="en-ZA" dirty="0"/>
          </a:p>
        </p:txBody>
      </p:sp>
      <p:sp>
        <p:nvSpPr>
          <p:cNvPr id="3" name="Content Placeholder 2">
            <a:extLst>
              <a:ext uri="{FF2B5EF4-FFF2-40B4-BE49-F238E27FC236}">
                <a16:creationId xmlns:a16="http://schemas.microsoft.com/office/drawing/2014/main" id="{E01F38A6-5769-43A8-958A-EBA4382DF073}"/>
              </a:ext>
            </a:extLst>
          </p:cNvPr>
          <p:cNvSpPr>
            <a:spLocks noGrp="1"/>
          </p:cNvSpPr>
          <p:nvPr>
            <p:ph idx="1"/>
          </p:nvPr>
        </p:nvSpPr>
        <p:spPr>
          <a:xfrm>
            <a:off x="324312" y="1781351"/>
            <a:ext cx="5289506" cy="4771555"/>
          </a:xfrm>
        </p:spPr>
        <p:txBody>
          <a:bodyPr>
            <a:normAutofit/>
          </a:bodyPr>
          <a:lstStyle/>
          <a:p>
            <a:pPr marL="342900" lvl="0" indent="-342900">
              <a:lnSpc>
                <a:spcPct val="107000"/>
              </a:lnSpc>
              <a:spcAft>
                <a:spcPts val="800"/>
              </a:spcAft>
              <a:buFont typeface="Symbol" panose="05050102010706020507" pitchFamily="18" charset="2"/>
              <a:buChar char=""/>
            </a:pPr>
            <a:r>
              <a:rPr lang="en-ZA"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Provincial Workshops on the DHET Registration Process and </a:t>
            </a:r>
            <a:r>
              <a:rPr lang="en-ZA"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WaziECD</a:t>
            </a:r>
            <a:r>
              <a:rPr lang="en-ZA"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Maps data collection systems attended by 38 Member Organisations and 74 Participants (October 2019)</a:t>
            </a:r>
          </a:p>
          <a:p>
            <a:pPr marL="342900" lvl="0" indent="-342900">
              <a:lnSpc>
                <a:spcPct val="107000"/>
              </a:lnSpc>
              <a:spcAft>
                <a:spcPts val="800"/>
              </a:spcAft>
              <a:buFont typeface="Symbol" panose="05050102010706020507" pitchFamily="18" charset="2"/>
              <a:buChar char=""/>
            </a:pPr>
            <a:r>
              <a:rPr lang="en-ZA"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Training of Trainers for the FETC in ECD (Level 4) attended by 8 participants from 3 Member Organisations (November 2019)</a:t>
            </a:r>
            <a:endParaRPr lang="en-ZA"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pic>
        <p:nvPicPr>
          <p:cNvPr id="8" name="Picture 7" descr="A group of people around each other&#10;&#10;Description automatically generated">
            <a:extLst>
              <a:ext uri="{FF2B5EF4-FFF2-40B4-BE49-F238E27FC236}">
                <a16:creationId xmlns:a16="http://schemas.microsoft.com/office/drawing/2014/main" id="{64B69940-B73A-4EC7-93C3-4FEA90FFE4F2}"/>
              </a:ext>
            </a:extLst>
          </p:cNvPr>
          <p:cNvPicPr>
            <a:picLocks noChangeAspect="1"/>
          </p:cNvPicPr>
          <p:nvPr/>
        </p:nvPicPr>
        <p:blipFill>
          <a:blip r:embed="rId2"/>
          <a:stretch>
            <a:fillRect/>
          </a:stretch>
        </p:blipFill>
        <p:spPr>
          <a:xfrm>
            <a:off x="5247580" y="1256142"/>
            <a:ext cx="7225773" cy="54193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94852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BFE0-95D7-46FA-B93C-FB6E93AF71CC}"/>
              </a:ext>
            </a:extLst>
          </p:cNvPr>
          <p:cNvSpPr>
            <a:spLocks noGrp="1"/>
          </p:cNvSpPr>
          <p:nvPr>
            <p:ph type="title"/>
          </p:nvPr>
        </p:nvSpPr>
        <p:spPr>
          <a:xfrm>
            <a:off x="1618343" y="125744"/>
            <a:ext cx="8610600" cy="1293028"/>
          </a:xfrm>
        </p:spPr>
        <p:txBody>
          <a:bodyPr/>
          <a:lstStyle/>
          <a:p>
            <a:r>
              <a:rPr lang="en-ZA" b="1" dirty="0">
                <a:solidFill>
                  <a:schemeClr val="bg1"/>
                </a:solidFill>
                <a:latin typeface="Calibri" panose="020F0502020204030204" pitchFamily="34" charset="0"/>
                <a:ea typeface="Calibri" panose="020F0502020204030204" pitchFamily="34" charset="0"/>
                <a:cs typeface="Calibri" panose="020F0502020204030204" pitchFamily="34" charset="0"/>
              </a:rPr>
              <a:t>Special projects</a:t>
            </a:r>
            <a:br>
              <a:rPr lang="en-ZA" dirty="0">
                <a:latin typeface="Calibri" panose="020F0502020204030204" pitchFamily="34" charset="0"/>
                <a:ea typeface="Calibri" panose="020F0502020204030204" pitchFamily="34" charset="0"/>
                <a:cs typeface="Times New Roman" panose="02020603050405020304" pitchFamily="18" charset="0"/>
              </a:rPr>
            </a:br>
            <a:endParaRPr lang="en-ZA" dirty="0"/>
          </a:p>
        </p:txBody>
      </p:sp>
      <p:sp>
        <p:nvSpPr>
          <p:cNvPr id="3" name="Content Placeholder 2">
            <a:extLst>
              <a:ext uri="{FF2B5EF4-FFF2-40B4-BE49-F238E27FC236}">
                <a16:creationId xmlns:a16="http://schemas.microsoft.com/office/drawing/2014/main" id="{E01F38A6-5769-43A8-958A-EBA4382DF073}"/>
              </a:ext>
            </a:extLst>
          </p:cNvPr>
          <p:cNvSpPr>
            <a:spLocks noGrp="1"/>
          </p:cNvSpPr>
          <p:nvPr>
            <p:ph idx="1"/>
          </p:nvPr>
        </p:nvSpPr>
        <p:spPr>
          <a:xfrm>
            <a:off x="192314" y="1416937"/>
            <a:ext cx="7543800" cy="4708092"/>
          </a:xfrm>
        </p:spPr>
        <p:txBody>
          <a:bodyPr/>
          <a:lstStyle/>
          <a:p>
            <a:pPr marL="342900" lvl="0" indent="-342900">
              <a:lnSpc>
                <a:spcPct val="107000"/>
              </a:lnSpc>
              <a:spcAft>
                <a:spcPts val="800"/>
              </a:spcAft>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Realignment of the NECDA materials for the ETDP SETA’s legacy Further Education and Training Certificate in ECD (Qualification ID 58761) in accordance with the new QCTO ECD Practitioner Qualification (ID 97542)</a:t>
            </a:r>
          </a:p>
          <a:p>
            <a:pPr marL="342900" lvl="0" indent="-342900">
              <a:lnSpc>
                <a:spcPct val="107000"/>
              </a:lnSpc>
              <a:spcAft>
                <a:spcPts val="800"/>
              </a:spcAft>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Development of Learner Support Materials for the National Curriculum Framework contracted by UNICEF on behalf of the Department of Social Development</a:t>
            </a:r>
          </a:p>
          <a:p>
            <a:pPr marL="342900" lvl="0" indent="-342900">
              <a:lnSpc>
                <a:spcPct val="107000"/>
              </a:lnSpc>
              <a:spcAft>
                <a:spcPts val="800"/>
              </a:spcAft>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NECDA/</a:t>
            </a:r>
            <a:r>
              <a:rPr lang="en-ZA"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DoMore</a:t>
            </a: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Foundation Purpose 4 </a:t>
            </a:r>
            <a:r>
              <a:rPr lang="en-ZA"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RePurpose</a:t>
            </a: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partnership  </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pic>
        <p:nvPicPr>
          <p:cNvPr id="8" name="Picture 7">
            <a:extLst>
              <a:ext uri="{FF2B5EF4-FFF2-40B4-BE49-F238E27FC236}">
                <a16:creationId xmlns:a16="http://schemas.microsoft.com/office/drawing/2014/main" id="{4D716378-07E4-43AE-870D-2B0093809F35}"/>
              </a:ext>
            </a:extLst>
          </p:cNvPr>
          <p:cNvPicPr>
            <a:picLocks noChangeAspect="1"/>
          </p:cNvPicPr>
          <p:nvPr/>
        </p:nvPicPr>
        <p:blipFill>
          <a:blip r:embed="rId2"/>
          <a:stretch>
            <a:fillRect/>
          </a:stretch>
        </p:blipFill>
        <p:spPr>
          <a:xfrm>
            <a:off x="5994400" y="1262243"/>
            <a:ext cx="6197600" cy="5595757"/>
          </a:xfrm>
          <a:prstGeom prst="rect">
            <a:avLst/>
          </a:prstGeom>
        </p:spPr>
      </p:pic>
    </p:spTree>
    <p:extLst>
      <p:ext uri="{BB962C8B-B14F-4D97-AF65-F5344CB8AC3E}">
        <p14:creationId xmlns:p14="http://schemas.microsoft.com/office/powerpoint/2010/main" val="291845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88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BFE0-95D7-46FA-B93C-FB6E93AF71CC}"/>
              </a:ext>
            </a:extLst>
          </p:cNvPr>
          <p:cNvSpPr>
            <a:spLocks noGrp="1"/>
          </p:cNvSpPr>
          <p:nvPr>
            <p:ph type="title"/>
          </p:nvPr>
        </p:nvSpPr>
        <p:spPr>
          <a:xfrm>
            <a:off x="3156858" y="901532"/>
            <a:ext cx="8610600" cy="1293028"/>
          </a:xfrm>
        </p:spPr>
        <p:txBody>
          <a:bodyPr>
            <a:normAutofit fontScale="90000"/>
          </a:bodyPr>
          <a:lstStyle/>
          <a:p>
            <a:r>
              <a:rPr lang="en-ZA" b="1" dirty="0">
                <a:solidFill>
                  <a:schemeClr val="bg1"/>
                </a:solidFill>
                <a:latin typeface="Calibri" panose="020F0502020204030204" pitchFamily="34" charset="0"/>
                <a:ea typeface="Calibri" panose="020F0502020204030204" pitchFamily="34" charset="0"/>
                <a:cs typeface="Calibri" panose="020F0502020204030204" pitchFamily="34" charset="0"/>
              </a:rPr>
              <a:t>NECDA’s Response to Challenges presented by the COVID-19 Pandemic</a:t>
            </a:r>
            <a:br>
              <a:rPr lang="en-ZA" dirty="0">
                <a:latin typeface="Calibri" panose="020F0502020204030204" pitchFamily="34" charset="0"/>
                <a:ea typeface="Calibri" panose="020F0502020204030204" pitchFamily="34" charset="0"/>
                <a:cs typeface="Times New Roman" panose="02020603050405020304" pitchFamily="18" charset="0"/>
              </a:rPr>
            </a:br>
            <a:r>
              <a:rPr lang="en-ZA" b="1"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n-ZA" dirty="0">
                <a:latin typeface="Calibri" panose="020F0502020204030204" pitchFamily="34" charset="0"/>
                <a:ea typeface="Calibri" panose="020F0502020204030204" pitchFamily="34" charset="0"/>
                <a:cs typeface="Times New Roman" panose="02020603050405020304" pitchFamily="18" charset="0"/>
              </a:rPr>
            </a:br>
            <a:endParaRPr lang="en-ZA" dirty="0"/>
          </a:p>
        </p:txBody>
      </p:sp>
      <p:sp>
        <p:nvSpPr>
          <p:cNvPr id="3" name="Content Placeholder 2">
            <a:extLst>
              <a:ext uri="{FF2B5EF4-FFF2-40B4-BE49-F238E27FC236}">
                <a16:creationId xmlns:a16="http://schemas.microsoft.com/office/drawing/2014/main" id="{E01F38A6-5769-43A8-958A-EBA4382DF073}"/>
              </a:ext>
            </a:extLst>
          </p:cNvPr>
          <p:cNvSpPr>
            <a:spLocks noGrp="1"/>
          </p:cNvSpPr>
          <p:nvPr>
            <p:ph idx="1"/>
          </p:nvPr>
        </p:nvSpPr>
        <p:spPr>
          <a:xfrm>
            <a:off x="321129" y="1932343"/>
            <a:ext cx="5671457" cy="4779204"/>
          </a:xfrm>
        </p:spPr>
        <p:txBody>
          <a:bodyPr>
            <a:normAutofit/>
          </a:bodyPr>
          <a:lstStyle/>
          <a:p>
            <a:pPr marL="0" indent="0" algn="just">
              <a:lnSpc>
                <a:spcPct val="107000"/>
              </a:lnSpc>
              <a:spcAft>
                <a:spcPts val="800"/>
              </a:spcAft>
              <a:buNone/>
            </a:pPr>
            <a:r>
              <a:rPr lang="en-ZA" sz="2800" b="1"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Media and Communications</a:t>
            </a:r>
            <a:endParaRPr lang="en-ZA" sz="28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Monthly Newsletter</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Distribution of resources</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Dissemination of Information</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ECD Practitioner Survey</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ECD NGO Survey</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Save our ECD Workforce Campaign</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Television, radio and newspaper interviews</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5" name="TextBox 4">
            <a:extLst>
              <a:ext uri="{FF2B5EF4-FFF2-40B4-BE49-F238E27FC236}">
                <a16:creationId xmlns:a16="http://schemas.microsoft.com/office/drawing/2014/main" id="{D57D3C47-C483-46FB-9477-F10D7571EB19}"/>
              </a:ext>
            </a:extLst>
          </p:cNvPr>
          <p:cNvSpPr txBox="1"/>
          <p:nvPr/>
        </p:nvSpPr>
        <p:spPr>
          <a:xfrm>
            <a:off x="5992586" y="1932343"/>
            <a:ext cx="6096000" cy="4263860"/>
          </a:xfrm>
          <a:prstGeom prst="rect">
            <a:avLst/>
          </a:prstGeom>
          <a:noFill/>
        </p:spPr>
        <p:txBody>
          <a:bodyPr wrap="square">
            <a:spAutoFit/>
          </a:bodyPr>
          <a:lstStyle/>
          <a:p>
            <a:pPr algn="just">
              <a:lnSpc>
                <a:spcPct val="107000"/>
              </a:lnSpc>
              <a:spcAft>
                <a:spcPts val="800"/>
              </a:spcAft>
            </a:pPr>
            <a:r>
              <a:rPr lang="en-ZA" sz="2800" b="1" dirty="0">
                <a:solidFill>
                  <a:srgbClr val="FFC000"/>
                </a:solidFill>
                <a:latin typeface="Calibri" panose="020F0502020204030204" pitchFamily="34" charset="0"/>
                <a:cs typeface="Calibri" panose="020F0502020204030204" pitchFamily="34" charset="0"/>
              </a:rPr>
              <a:t>ECD Support Fund</a:t>
            </a:r>
          </a:p>
          <a:p>
            <a:pPr marL="342900" lvl="0" indent="-342900">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Established in partnership with the South African Congress for ECD in May 2020</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Hosted by NECDA but managed by an Independent Oversight Committee</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Raised R 5 584 625 from multiple donors and individuals</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Capacity to provide 1 018 ECD Practitioners with a 3 month income support enabling them to offer a service to approximately 10 181 young children in 407 ECD programmes in low resource settings</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Over 4 000 applications currently being screened</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40909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304</TotalTime>
  <Words>947</Words>
  <Application>Microsoft Office PowerPoint</Application>
  <PresentationFormat>Widescreen</PresentationFormat>
  <Paragraphs>235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Symbol</vt:lpstr>
      <vt:lpstr>Vapor Trail</vt:lpstr>
      <vt:lpstr>Chairman’s Report </vt:lpstr>
      <vt:lpstr>PowerPoint Presentation</vt:lpstr>
      <vt:lpstr>PowerPoint Presentation</vt:lpstr>
      <vt:lpstr>NECDA BOARD </vt:lpstr>
      <vt:lpstr>PowerPoint Presentation</vt:lpstr>
      <vt:lpstr>PowerPoint Presentation</vt:lpstr>
      <vt:lpstr>Capacity-Building Programmes </vt:lpstr>
      <vt:lpstr>Special projects </vt:lpstr>
      <vt:lpstr>NECDA’s Response to Challenges presented by the COVID-19 Pandemic   </vt:lpstr>
      <vt:lpstr>     “Don’t worry that children  never listen to you, worry that they are always watching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Chairman’s Report </dc:title>
  <dc:creator>Lizanne Hudson</dc:creator>
  <cp:lastModifiedBy>Peter Jack</cp:lastModifiedBy>
  <cp:revision>25</cp:revision>
  <dcterms:created xsi:type="dcterms:W3CDTF">2020-11-19T08:51:36Z</dcterms:created>
  <dcterms:modified xsi:type="dcterms:W3CDTF">2020-11-25T06:51:28Z</dcterms:modified>
</cp:coreProperties>
</file>