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9" r:id="rId2"/>
    <p:sldId id="261" r:id="rId3"/>
    <p:sldId id="262" r:id="rId4"/>
    <p:sldId id="260" r:id="rId5"/>
    <p:sldId id="268" r:id="rId6"/>
    <p:sldId id="269" r:id="rId7"/>
    <p:sldId id="270" r:id="rId8"/>
    <p:sldId id="271" r:id="rId9"/>
    <p:sldId id="273" r:id="rId10"/>
    <p:sldId id="274" r:id="rId11"/>
    <p:sldId id="272" r:id="rId12"/>
    <p:sldId id="275" r:id="rId13"/>
    <p:sldId id="276" r:id="rId14"/>
    <p:sldId id="263" r:id="rId15"/>
    <p:sldId id="277" r:id="rId16"/>
    <p:sldId id="278" r:id="rId17"/>
    <p:sldId id="267"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ED1EC"/>
    <a:srgbClr val="6FC6ED"/>
    <a:srgbClr val="2FAD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68" autoAdjust="0"/>
    <p:restoredTop sz="66468" autoAdjust="0"/>
  </p:normalViewPr>
  <p:slideViewPr>
    <p:cSldViewPr snapToGrid="0">
      <p:cViewPr varScale="1">
        <p:scale>
          <a:sx n="59" d="100"/>
          <a:sy n="59" d="100"/>
        </p:scale>
        <p:origin x="2364" y="78"/>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8" d="100"/>
          <a:sy n="68" d="100"/>
        </p:scale>
        <p:origin x="4248"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D4BFF8-C055-4192-9C99-081D054F6DFA}" type="datetimeFigureOut">
              <a:rPr lang="en-ZA" smtClean="0"/>
              <a:t>2022/06/20</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0F7471-5094-4F6B-9883-24888A2663F9}" type="slidenum">
              <a:rPr lang="en-ZA" smtClean="0"/>
              <a:t>‹#›</a:t>
            </a:fld>
            <a:endParaRPr lang="en-ZA"/>
          </a:p>
        </p:txBody>
      </p:sp>
    </p:spTree>
    <p:extLst>
      <p:ext uri="{BB962C8B-B14F-4D97-AF65-F5344CB8AC3E}">
        <p14:creationId xmlns:p14="http://schemas.microsoft.com/office/powerpoint/2010/main" val="17566082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5"/>
          </p:nvPr>
        </p:nvSpPr>
        <p:spPr/>
        <p:txBody>
          <a:bodyPr/>
          <a:lstStyle/>
          <a:p>
            <a:fld id="{CF0F7471-5094-4F6B-9883-24888A2663F9}" type="slidenum">
              <a:rPr lang="en-ZA" smtClean="0"/>
              <a:t>1</a:t>
            </a:fld>
            <a:endParaRPr lang="en-ZA"/>
          </a:p>
        </p:txBody>
      </p:sp>
    </p:spTree>
    <p:extLst>
      <p:ext uri="{BB962C8B-B14F-4D97-AF65-F5344CB8AC3E}">
        <p14:creationId xmlns:p14="http://schemas.microsoft.com/office/powerpoint/2010/main" val="30387939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CF0F7471-5094-4F6B-9883-24888A2663F9}" type="slidenum">
              <a:rPr lang="en-ZA" smtClean="0"/>
              <a:t>10</a:t>
            </a:fld>
            <a:endParaRPr lang="en-ZA"/>
          </a:p>
        </p:txBody>
      </p:sp>
    </p:spTree>
    <p:extLst>
      <p:ext uri="{BB962C8B-B14F-4D97-AF65-F5344CB8AC3E}">
        <p14:creationId xmlns:p14="http://schemas.microsoft.com/office/powerpoint/2010/main" val="15733446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CF0F7471-5094-4F6B-9883-24888A2663F9}" type="slidenum">
              <a:rPr lang="en-ZA" smtClean="0"/>
              <a:t>11</a:t>
            </a:fld>
            <a:endParaRPr lang="en-ZA"/>
          </a:p>
        </p:txBody>
      </p:sp>
    </p:spTree>
    <p:extLst>
      <p:ext uri="{BB962C8B-B14F-4D97-AF65-F5344CB8AC3E}">
        <p14:creationId xmlns:p14="http://schemas.microsoft.com/office/powerpoint/2010/main" val="11303725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CF0F7471-5094-4F6B-9883-24888A2663F9}" type="slidenum">
              <a:rPr lang="en-ZA" smtClean="0"/>
              <a:t>12</a:t>
            </a:fld>
            <a:endParaRPr lang="en-ZA"/>
          </a:p>
        </p:txBody>
      </p:sp>
    </p:spTree>
    <p:extLst>
      <p:ext uri="{BB962C8B-B14F-4D97-AF65-F5344CB8AC3E}">
        <p14:creationId xmlns:p14="http://schemas.microsoft.com/office/powerpoint/2010/main" val="20261168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CF0F7471-5094-4F6B-9883-24888A2663F9}" type="slidenum">
              <a:rPr lang="en-ZA" smtClean="0"/>
              <a:t>13</a:t>
            </a:fld>
            <a:endParaRPr lang="en-ZA"/>
          </a:p>
        </p:txBody>
      </p:sp>
    </p:spTree>
    <p:extLst>
      <p:ext uri="{BB962C8B-B14F-4D97-AF65-F5344CB8AC3E}">
        <p14:creationId xmlns:p14="http://schemas.microsoft.com/office/powerpoint/2010/main" val="32742824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5"/>
          </p:nvPr>
        </p:nvSpPr>
        <p:spPr/>
        <p:txBody>
          <a:bodyPr/>
          <a:lstStyle/>
          <a:p>
            <a:fld id="{CF0F7471-5094-4F6B-9883-24888A2663F9}" type="slidenum">
              <a:rPr lang="en-ZA" smtClean="0"/>
              <a:t>14</a:t>
            </a:fld>
            <a:endParaRPr lang="en-ZA"/>
          </a:p>
        </p:txBody>
      </p:sp>
    </p:spTree>
    <p:extLst>
      <p:ext uri="{BB962C8B-B14F-4D97-AF65-F5344CB8AC3E}">
        <p14:creationId xmlns:p14="http://schemas.microsoft.com/office/powerpoint/2010/main" val="36217513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CF0F7471-5094-4F6B-9883-24888A2663F9}" type="slidenum">
              <a:rPr lang="en-ZA" smtClean="0"/>
              <a:t>15</a:t>
            </a:fld>
            <a:endParaRPr lang="en-ZA"/>
          </a:p>
        </p:txBody>
      </p:sp>
    </p:spTree>
    <p:extLst>
      <p:ext uri="{BB962C8B-B14F-4D97-AF65-F5344CB8AC3E}">
        <p14:creationId xmlns:p14="http://schemas.microsoft.com/office/powerpoint/2010/main" val="28151224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5"/>
          </p:nvPr>
        </p:nvSpPr>
        <p:spPr/>
        <p:txBody>
          <a:bodyPr/>
          <a:lstStyle/>
          <a:p>
            <a:fld id="{CF0F7471-5094-4F6B-9883-24888A2663F9}" type="slidenum">
              <a:rPr lang="en-ZA" smtClean="0"/>
              <a:t>16</a:t>
            </a:fld>
            <a:endParaRPr lang="en-ZA"/>
          </a:p>
        </p:txBody>
      </p:sp>
    </p:spTree>
    <p:extLst>
      <p:ext uri="{BB962C8B-B14F-4D97-AF65-F5344CB8AC3E}">
        <p14:creationId xmlns:p14="http://schemas.microsoft.com/office/powerpoint/2010/main" val="9849413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5"/>
          </p:nvPr>
        </p:nvSpPr>
        <p:spPr/>
        <p:txBody>
          <a:bodyPr/>
          <a:lstStyle/>
          <a:p>
            <a:fld id="{CF0F7471-5094-4F6B-9883-24888A2663F9}" type="slidenum">
              <a:rPr lang="en-ZA" smtClean="0"/>
              <a:t>17</a:t>
            </a:fld>
            <a:endParaRPr lang="en-ZA"/>
          </a:p>
        </p:txBody>
      </p:sp>
    </p:spTree>
    <p:extLst>
      <p:ext uri="{BB962C8B-B14F-4D97-AF65-F5344CB8AC3E}">
        <p14:creationId xmlns:p14="http://schemas.microsoft.com/office/powerpoint/2010/main" val="5668977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 </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ZA" dirty="0"/>
          </a:p>
        </p:txBody>
      </p:sp>
      <p:sp>
        <p:nvSpPr>
          <p:cNvPr id="4" name="Slide Number Placeholder 3"/>
          <p:cNvSpPr>
            <a:spLocks noGrp="1"/>
          </p:cNvSpPr>
          <p:nvPr>
            <p:ph type="sldNum" sz="quarter" idx="5"/>
          </p:nvPr>
        </p:nvSpPr>
        <p:spPr/>
        <p:txBody>
          <a:bodyPr/>
          <a:lstStyle/>
          <a:p>
            <a:fld id="{CF0F7471-5094-4F6B-9883-24888A2663F9}" type="slidenum">
              <a:rPr lang="en-ZA" smtClean="0"/>
              <a:t>2</a:t>
            </a:fld>
            <a:endParaRPr lang="en-ZA"/>
          </a:p>
        </p:txBody>
      </p:sp>
    </p:spTree>
    <p:extLst>
      <p:ext uri="{BB962C8B-B14F-4D97-AF65-F5344CB8AC3E}">
        <p14:creationId xmlns:p14="http://schemas.microsoft.com/office/powerpoint/2010/main" val="13867890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CF0F7471-5094-4F6B-9883-24888A2663F9}" type="slidenum">
              <a:rPr lang="en-ZA" smtClean="0"/>
              <a:t>3</a:t>
            </a:fld>
            <a:endParaRPr lang="en-ZA"/>
          </a:p>
        </p:txBody>
      </p:sp>
    </p:spTree>
    <p:extLst>
      <p:ext uri="{BB962C8B-B14F-4D97-AF65-F5344CB8AC3E}">
        <p14:creationId xmlns:p14="http://schemas.microsoft.com/office/powerpoint/2010/main" val="30807846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When the board stepped into our roles in 2021, and I stepped into the chairperson’s role we were battling the third Covid wave with the National State of Disaster ending in April this year. The looting and floods added further to the distress our members experienced. The ECD function shift resulted in dialogues with the sector, raising more questions than answers. NECDA’s board worked tirelessly for 6 months to define NECDA’s strategy, whilst concluding current projects and securing additional projects. I am proud of the relationships the new board has forged during this period, and all the board achieved.  Many a debate was had, resulting in governance and institutional changes with regards to managing the secretariat. My report outlines the activities of NECDA’s board, which I proudly present on their behalf.</a:t>
            </a:r>
          </a:p>
        </p:txBody>
      </p:sp>
      <p:sp>
        <p:nvSpPr>
          <p:cNvPr id="4" name="Slide Number Placeholder 3"/>
          <p:cNvSpPr>
            <a:spLocks noGrp="1"/>
          </p:cNvSpPr>
          <p:nvPr>
            <p:ph type="sldNum" sz="quarter" idx="5"/>
          </p:nvPr>
        </p:nvSpPr>
        <p:spPr/>
        <p:txBody>
          <a:bodyPr/>
          <a:lstStyle/>
          <a:p>
            <a:fld id="{CF0F7471-5094-4F6B-9883-24888A2663F9}" type="slidenum">
              <a:rPr lang="en-ZA" smtClean="0"/>
              <a:t>4</a:t>
            </a:fld>
            <a:endParaRPr lang="en-ZA"/>
          </a:p>
        </p:txBody>
      </p:sp>
    </p:spTree>
    <p:extLst>
      <p:ext uri="{BB962C8B-B14F-4D97-AF65-F5344CB8AC3E}">
        <p14:creationId xmlns:p14="http://schemas.microsoft.com/office/powerpoint/2010/main" val="23297638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CF0F7471-5094-4F6B-9883-24888A2663F9}" type="slidenum">
              <a:rPr lang="en-ZA" smtClean="0"/>
              <a:t>5</a:t>
            </a:fld>
            <a:endParaRPr lang="en-ZA"/>
          </a:p>
        </p:txBody>
      </p:sp>
    </p:spTree>
    <p:extLst>
      <p:ext uri="{BB962C8B-B14F-4D97-AF65-F5344CB8AC3E}">
        <p14:creationId xmlns:p14="http://schemas.microsoft.com/office/powerpoint/2010/main" val="10154047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CF0F7471-5094-4F6B-9883-24888A2663F9}" type="slidenum">
              <a:rPr lang="en-ZA" smtClean="0"/>
              <a:t>6</a:t>
            </a:fld>
            <a:endParaRPr lang="en-ZA"/>
          </a:p>
        </p:txBody>
      </p:sp>
    </p:spTree>
    <p:extLst>
      <p:ext uri="{BB962C8B-B14F-4D97-AF65-F5344CB8AC3E}">
        <p14:creationId xmlns:p14="http://schemas.microsoft.com/office/powerpoint/2010/main" val="220788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CF0F7471-5094-4F6B-9883-24888A2663F9}" type="slidenum">
              <a:rPr lang="en-ZA" smtClean="0"/>
              <a:t>7</a:t>
            </a:fld>
            <a:endParaRPr lang="en-ZA"/>
          </a:p>
        </p:txBody>
      </p:sp>
    </p:spTree>
    <p:extLst>
      <p:ext uri="{BB962C8B-B14F-4D97-AF65-F5344CB8AC3E}">
        <p14:creationId xmlns:p14="http://schemas.microsoft.com/office/powerpoint/2010/main" val="10559143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CF0F7471-5094-4F6B-9883-24888A2663F9}" type="slidenum">
              <a:rPr lang="en-ZA" smtClean="0"/>
              <a:t>8</a:t>
            </a:fld>
            <a:endParaRPr lang="en-ZA"/>
          </a:p>
        </p:txBody>
      </p:sp>
    </p:spTree>
    <p:extLst>
      <p:ext uri="{BB962C8B-B14F-4D97-AF65-F5344CB8AC3E}">
        <p14:creationId xmlns:p14="http://schemas.microsoft.com/office/powerpoint/2010/main" val="20251418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CF0F7471-5094-4F6B-9883-24888A2663F9}" type="slidenum">
              <a:rPr lang="en-ZA" smtClean="0"/>
              <a:t>9</a:t>
            </a:fld>
            <a:endParaRPr lang="en-ZA"/>
          </a:p>
        </p:txBody>
      </p:sp>
    </p:spTree>
    <p:extLst>
      <p:ext uri="{BB962C8B-B14F-4D97-AF65-F5344CB8AC3E}">
        <p14:creationId xmlns:p14="http://schemas.microsoft.com/office/powerpoint/2010/main" val="19571360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Z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p:cNvSpPr>
            <a:spLocks noGrp="1"/>
          </p:cNvSpPr>
          <p:nvPr>
            <p:ph type="dt" sz="half" idx="10"/>
          </p:nvPr>
        </p:nvSpPr>
        <p:spPr/>
        <p:txBody>
          <a:bodyPr/>
          <a:lstStyle/>
          <a:p>
            <a:fld id="{CDEF89E3-835C-474E-A072-8C5BFF436EA2}" type="datetimeFigureOut">
              <a:rPr lang="en-ZA" smtClean="0"/>
              <a:t>2022/06/20</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EF977EC6-6200-4EEC-BA33-8D74EDF1F671}" type="slidenum">
              <a:rPr lang="en-ZA" smtClean="0"/>
              <a:t>‹#›</a:t>
            </a:fld>
            <a:endParaRPr lang="en-ZA"/>
          </a:p>
        </p:txBody>
      </p:sp>
    </p:spTree>
    <p:extLst>
      <p:ext uri="{BB962C8B-B14F-4D97-AF65-F5344CB8AC3E}">
        <p14:creationId xmlns:p14="http://schemas.microsoft.com/office/powerpoint/2010/main" val="9032724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CDEF89E3-835C-474E-A072-8C5BFF436EA2}" type="datetimeFigureOut">
              <a:rPr lang="en-ZA" smtClean="0"/>
              <a:t>2022/06/20</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EF977EC6-6200-4EEC-BA33-8D74EDF1F671}" type="slidenum">
              <a:rPr lang="en-ZA" smtClean="0"/>
              <a:t>‹#›</a:t>
            </a:fld>
            <a:endParaRPr lang="en-ZA"/>
          </a:p>
        </p:txBody>
      </p:sp>
    </p:spTree>
    <p:extLst>
      <p:ext uri="{BB962C8B-B14F-4D97-AF65-F5344CB8AC3E}">
        <p14:creationId xmlns:p14="http://schemas.microsoft.com/office/powerpoint/2010/main" val="4023478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CDEF89E3-835C-474E-A072-8C5BFF436EA2}" type="datetimeFigureOut">
              <a:rPr lang="en-ZA" smtClean="0"/>
              <a:t>2022/06/20</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EF977EC6-6200-4EEC-BA33-8D74EDF1F671}" type="slidenum">
              <a:rPr lang="en-ZA" smtClean="0"/>
              <a:t>‹#›</a:t>
            </a:fld>
            <a:endParaRPr lang="en-ZA"/>
          </a:p>
        </p:txBody>
      </p:sp>
    </p:spTree>
    <p:extLst>
      <p:ext uri="{BB962C8B-B14F-4D97-AF65-F5344CB8AC3E}">
        <p14:creationId xmlns:p14="http://schemas.microsoft.com/office/powerpoint/2010/main" val="30220832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CDEF89E3-835C-474E-A072-8C5BFF436EA2}" type="datetimeFigureOut">
              <a:rPr lang="en-ZA" smtClean="0"/>
              <a:t>2022/06/20</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EF977EC6-6200-4EEC-BA33-8D74EDF1F671}" type="slidenum">
              <a:rPr lang="en-ZA" smtClean="0"/>
              <a:t>‹#›</a:t>
            </a:fld>
            <a:endParaRPr lang="en-ZA"/>
          </a:p>
        </p:txBody>
      </p:sp>
    </p:spTree>
    <p:extLst>
      <p:ext uri="{BB962C8B-B14F-4D97-AF65-F5344CB8AC3E}">
        <p14:creationId xmlns:p14="http://schemas.microsoft.com/office/powerpoint/2010/main" val="3241644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Z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DEF89E3-835C-474E-A072-8C5BFF436EA2}" type="datetimeFigureOut">
              <a:rPr lang="en-ZA" smtClean="0"/>
              <a:t>2022/06/20</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EF977EC6-6200-4EEC-BA33-8D74EDF1F671}" type="slidenum">
              <a:rPr lang="en-ZA" smtClean="0"/>
              <a:t>‹#›</a:t>
            </a:fld>
            <a:endParaRPr lang="en-ZA"/>
          </a:p>
        </p:txBody>
      </p:sp>
    </p:spTree>
    <p:extLst>
      <p:ext uri="{BB962C8B-B14F-4D97-AF65-F5344CB8AC3E}">
        <p14:creationId xmlns:p14="http://schemas.microsoft.com/office/powerpoint/2010/main" val="25755897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p>
            <a:fld id="{CDEF89E3-835C-474E-A072-8C5BFF436EA2}" type="datetimeFigureOut">
              <a:rPr lang="en-ZA" smtClean="0"/>
              <a:t>2022/06/20</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EF977EC6-6200-4EEC-BA33-8D74EDF1F671}" type="slidenum">
              <a:rPr lang="en-ZA" smtClean="0"/>
              <a:t>‹#›</a:t>
            </a:fld>
            <a:endParaRPr lang="en-ZA"/>
          </a:p>
        </p:txBody>
      </p:sp>
    </p:spTree>
    <p:extLst>
      <p:ext uri="{BB962C8B-B14F-4D97-AF65-F5344CB8AC3E}">
        <p14:creationId xmlns:p14="http://schemas.microsoft.com/office/powerpoint/2010/main" val="322816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Z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p:cNvSpPr>
            <a:spLocks noGrp="1"/>
          </p:cNvSpPr>
          <p:nvPr>
            <p:ph type="dt" sz="half" idx="10"/>
          </p:nvPr>
        </p:nvSpPr>
        <p:spPr/>
        <p:txBody>
          <a:bodyPr/>
          <a:lstStyle/>
          <a:p>
            <a:fld id="{CDEF89E3-835C-474E-A072-8C5BFF436EA2}" type="datetimeFigureOut">
              <a:rPr lang="en-ZA" smtClean="0"/>
              <a:t>2022/06/20</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EF977EC6-6200-4EEC-BA33-8D74EDF1F671}" type="slidenum">
              <a:rPr lang="en-ZA" smtClean="0"/>
              <a:t>‹#›</a:t>
            </a:fld>
            <a:endParaRPr lang="en-ZA"/>
          </a:p>
        </p:txBody>
      </p:sp>
    </p:spTree>
    <p:extLst>
      <p:ext uri="{BB962C8B-B14F-4D97-AF65-F5344CB8AC3E}">
        <p14:creationId xmlns:p14="http://schemas.microsoft.com/office/powerpoint/2010/main" val="25880603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p>
            <a:fld id="{CDEF89E3-835C-474E-A072-8C5BFF436EA2}" type="datetimeFigureOut">
              <a:rPr lang="en-ZA" smtClean="0"/>
              <a:t>2022/06/20</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EF977EC6-6200-4EEC-BA33-8D74EDF1F671}" type="slidenum">
              <a:rPr lang="en-ZA" smtClean="0"/>
              <a:t>‹#›</a:t>
            </a:fld>
            <a:endParaRPr lang="en-ZA"/>
          </a:p>
        </p:txBody>
      </p:sp>
    </p:spTree>
    <p:extLst>
      <p:ext uri="{BB962C8B-B14F-4D97-AF65-F5344CB8AC3E}">
        <p14:creationId xmlns:p14="http://schemas.microsoft.com/office/powerpoint/2010/main" val="33227801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EF89E3-835C-474E-A072-8C5BFF436EA2}" type="datetimeFigureOut">
              <a:rPr lang="en-ZA" smtClean="0"/>
              <a:t>2022/06/20</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EF977EC6-6200-4EEC-BA33-8D74EDF1F671}" type="slidenum">
              <a:rPr lang="en-ZA" smtClean="0"/>
              <a:t>‹#›</a:t>
            </a:fld>
            <a:endParaRPr lang="en-ZA"/>
          </a:p>
        </p:txBody>
      </p:sp>
    </p:spTree>
    <p:extLst>
      <p:ext uri="{BB962C8B-B14F-4D97-AF65-F5344CB8AC3E}">
        <p14:creationId xmlns:p14="http://schemas.microsoft.com/office/powerpoint/2010/main" val="36099028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DEF89E3-835C-474E-A072-8C5BFF436EA2}" type="datetimeFigureOut">
              <a:rPr lang="en-ZA" smtClean="0"/>
              <a:t>2022/06/20</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EF977EC6-6200-4EEC-BA33-8D74EDF1F671}" type="slidenum">
              <a:rPr lang="en-ZA" smtClean="0"/>
              <a:t>‹#›</a:t>
            </a:fld>
            <a:endParaRPr lang="en-ZA"/>
          </a:p>
        </p:txBody>
      </p:sp>
    </p:spTree>
    <p:extLst>
      <p:ext uri="{BB962C8B-B14F-4D97-AF65-F5344CB8AC3E}">
        <p14:creationId xmlns:p14="http://schemas.microsoft.com/office/powerpoint/2010/main" val="42047005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DEF89E3-835C-474E-A072-8C5BFF436EA2}" type="datetimeFigureOut">
              <a:rPr lang="en-ZA" smtClean="0"/>
              <a:t>2022/06/20</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EF977EC6-6200-4EEC-BA33-8D74EDF1F671}" type="slidenum">
              <a:rPr lang="en-ZA" smtClean="0"/>
              <a:t>‹#›</a:t>
            </a:fld>
            <a:endParaRPr lang="en-ZA"/>
          </a:p>
        </p:txBody>
      </p:sp>
    </p:spTree>
    <p:extLst>
      <p:ext uri="{BB962C8B-B14F-4D97-AF65-F5344CB8AC3E}">
        <p14:creationId xmlns:p14="http://schemas.microsoft.com/office/powerpoint/2010/main" val="13327202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EF89E3-835C-474E-A072-8C5BFF436EA2}" type="datetimeFigureOut">
              <a:rPr lang="en-ZA" smtClean="0"/>
              <a:t>2022/06/20</a:t>
            </a:fld>
            <a:endParaRPr lang="en-Z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977EC6-6200-4EEC-BA33-8D74EDF1F671}" type="slidenum">
              <a:rPr lang="en-ZA" smtClean="0"/>
              <a:t>‹#›</a:t>
            </a:fld>
            <a:endParaRPr lang="en-ZA"/>
          </a:p>
        </p:txBody>
      </p:sp>
    </p:spTree>
    <p:extLst>
      <p:ext uri="{BB962C8B-B14F-4D97-AF65-F5344CB8AC3E}">
        <p14:creationId xmlns:p14="http://schemas.microsoft.com/office/powerpoint/2010/main" val="25155416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8.emf"/><Relationship Id="rId4" Type="http://schemas.openxmlformats.org/officeDocument/2006/relationships/image" Target="../media/image2.jp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2.jp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6.xml.rels><?xml version="1.0" encoding="UTF-8" standalone="yes"?>
<Relationships xmlns="http://schemas.openxmlformats.org/package/2006/relationships"><Relationship Id="rId3" Type="http://schemas.openxmlformats.org/officeDocument/2006/relationships/hyperlink" Target="https://hellopoetry.com/poem/2615918/a-feather-or-a-wing/" TargetMode="External"/><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image" Target="../media/image2.jpg"/><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jp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5.emf"/><Relationship Id="rId4" Type="http://schemas.openxmlformats.org/officeDocument/2006/relationships/image" Target="../media/image2.jp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6.emf"/><Relationship Id="rId4" Type="http://schemas.openxmlformats.org/officeDocument/2006/relationships/image" Target="../media/image2.jp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7.emf"/><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61AB227-BC19-3249-BBCD-B61E315DBB75}"/>
              </a:ext>
            </a:extLst>
          </p:cNvPr>
          <p:cNvSpPr>
            <a:spLocks noGrp="1"/>
          </p:cNvSpPr>
          <p:nvPr>
            <p:ph idx="1"/>
          </p:nvPr>
        </p:nvSpPr>
        <p:spPr>
          <a:xfrm>
            <a:off x="143218" y="1861852"/>
            <a:ext cx="12048782" cy="2093204"/>
          </a:xfrm>
        </p:spPr>
        <p:txBody>
          <a:bodyPr>
            <a:normAutofit fontScale="85000" lnSpcReduction="20000"/>
          </a:bodyPr>
          <a:lstStyle/>
          <a:p>
            <a:pPr marL="0" indent="0" algn="ctr">
              <a:buNone/>
            </a:pPr>
            <a:endParaRPr lang="en-US" sz="4000" b="1" dirty="0">
              <a:solidFill>
                <a:srgbClr val="00B0F0"/>
              </a:solidFill>
              <a:latin typeface="Century Gothic" panose="020B0502020202020204" pitchFamily="34" charset="0"/>
            </a:endParaRPr>
          </a:p>
          <a:p>
            <a:pPr marL="0" indent="0" algn="ctr">
              <a:buNone/>
            </a:pPr>
            <a:r>
              <a:rPr lang="en-US" sz="4000" b="1" dirty="0">
                <a:solidFill>
                  <a:srgbClr val="5ED1EC"/>
                </a:solidFill>
                <a:latin typeface="Century Gothic" panose="020B0502020202020204" pitchFamily="34" charset="0"/>
              </a:rPr>
              <a:t>Chairperson’s report 2021 to 2022</a:t>
            </a:r>
          </a:p>
          <a:p>
            <a:pPr marL="0" indent="0" algn="ctr">
              <a:buNone/>
            </a:pPr>
            <a:r>
              <a:rPr lang="en-US" sz="4000" b="1" dirty="0">
                <a:solidFill>
                  <a:srgbClr val="5ED1EC"/>
                </a:solidFill>
                <a:latin typeface="Century Gothic" panose="020B0502020202020204" pitchFamily="34" charset="0"/>
              </a:rPr>
              <a:t>delivered by </a:t>
            </a:r>
          </a:p>
          <a:p>
            <a:pPr marL="0" indent="0" algn="ctr">
              <a:buNone/>
            </a:pPr>
            <a:r>
              <a:rPr lang="en-US" sz="4000" b="1" dirty="0">
                <a:solidFill>
                  <a:srgbClr val="5ED1EC"/>
                </a:solidFill>
                <a:latin typeface="Century Gothic" panose="020B0502020202020204" pitchFamily="34" charset="0"/>
              </a:rPr>
              <a:t>Ruby Motaung on behalf of Monica Stach</a:t>
            </a:r>
          </a:p>
        </p:txBody>
      </p:sp>
      <p:pic>
        <p:nvPicPr>
          <p:cNvPr id="4" name="Picture 3">
            <a:extLst>
              <a:ext uri="{FF2B5EF4-FFF2-40B4-BE49-F238E27FC236}">
                <a16:creationId xmlns:a16="http://schemas.microsoft.com/office/drawing/2014/main" id="{DD1BF1BF-D131-BC4D-B209-9425DADCB619}"/>
              </a:ext>
            </a:extLst>
          </p:cNvPr>
          <p:cNvPicPr>
            <a:picLocks noChangeAspect="1"/>
          </p:cNvPicPr>
          <p:nvPr/>
        </p:nvPicPr>
        <p:blipFill>
          <a:blip r:embed="rId3"/>
          <a:stretch>
            <a:fillRect/>
          </a:stretch>
        </p:blipFill>
        <p:spPr>
          <a:xfrm>
            <a:off x="0" y="0"/>
            <a:ext cx="1927952" cy="1970122"/>
          </a:xfrm>
          <a:prstGeom prst="rect">
            <a:avLst/>
          </a:prstGeom>
        </p:spPr>
      </p:pic>
      <p:pic>
        <p:nvPicPr>
          <p:cNvPr id="5" name="Picture 4">
            <a:extLst>
              <a:ext uri="{FF2B5EF4-FFF2-40B4-BE49-F238E27FC236}">
                <a16:creationId xmlns:a16="http://schemas.microsoft.com/office/drawing/2014/main" id="{355A3775-F67F-D040-9D37-1B1ED88FF078}"/>
              </a:ext>
            </a:extLst>
          </p:cNvPr>
          <p:cNvPicPr>
            <a:picLocks noChangeAspect="1"/>
          </p:cNvPicPr>
          <p:nvPr/>
        </p:nvPicPr>
        <p:blipFill>
          <a:blip r:embed="rId4"/>
          <a:stretch>
            <a:fillRect/>
          </a:stretch>
        </p:blipFill>
        <p:spPr>
          <a:xfrm>
            <a:off x="3667755" y="4403189"/>
            <a:ext cx="5468649" cy="2323735"/>
          </a:xfrm>
          <a:prstGeom prst="rect">
            <a:avLst/>
          </a:prstGeom>
        </p:spPr>
      </p:pic>
    </p:spTree>
    <p:extLst>
      <p:ext uri="{BB962C8B-B14F-4D97-AF65-F5344CB8AC3E}">
        <p14:creationId xmlns:p14="http://schemas.microsoft.com/office/powerpoint/2010/main" val="34256374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622C55-A4F0-824D-832C-972E30CD4D5E}"/>
              </a:ext>
            </a:extLst>
          </p:cNvPr>
          <p:cNvSpPr>
            <a:spLocks noGrp="1"/>
          </p:cNvSpPr>
          <p:nvPr>
            <p:ph type="title"/>
          </p:nvPr>
        </p:nvSpPr>
        <p:spPr>
          <a:xfrm>
            <a:off x="2192357" y="275422"/>
            <a:ext cx="9364337" cy="1531343"/>
          </a:xfrm>
        </p:spPr>
        <p:txBody>
          <a:bodyPr>
            <a:normAutofit fontScale="90000"/>
          </a:bodyPr>
          <a:lstStyle/>
          <a:p>
            <a:r>
              <a:rPr lang="en-US" sz="4000" dirty="0">
                <a:solidFill>
                  <a:srgbClr val="5ED1EC"/>
                </a:solidFill>
                <a:latin typeface="Century Gothic" panose="020B0502020202020204" pitchFamily="34" charset="0"/>
              </a:rPr>
              <a:t>4. Administrative support and coordination</a:t>
            </a:r>
            <a:br>
              <a:rPr lang="en-US" sz="4000" b="1" dirty="0">
                <a:solidFill>
                  <a:srgbClr val="00B0F0"/>
                </a:solidFill>
                <a:latin typeface="Century Gothic" panose="020B0502020202020204" pitchFamily="34" charset="0"/>
              </a:rPr>
            </a:br>
            <a:endParaRPr lang="en-US" sz="4000" b="1" dirty="0">
              <a:solidFill>
                <a:srgbClr val="00B0F0"/>
              </a:solidFill>
              <a:latin typeface="Century Gothic" panose="020B0502020202020204" pitchFamily="34" charset="0"/>
            </a:endParaRPr>
          </a:p>
        </p:txBody>
      </p:sp>
      <p:pic>
        <p:nvPicPr>
          <p:cNvPr id="4" name="Picture 3">
            <a:extLst>
              <a:ext uri="{FF2B5EF4-FFF2-40B4-BE49-F238E27FC236}">
                <a16:creationId xmlns:a16="http://schemas.microsoft.com/office/drawing/2014/main" id="{66195F9B-5735-8846-9354-C2AD9BFDF352}"/>
              </a:ext>
            </a:extLst>
          </p:cNvPr>
          <p:cNvPicPr>
            <a:picLocks noChangeAspect="1"/>
          </p:cNvPicPr>
          <p:nvPr/>
        </p:nvPicPr>
        <p:blipFill>
          <a:blip r:embed="rId3"/>
          <a:stretch>
            <a:fillRect/>
          </a:stretch>
        </p:blipFill>
        <p:spPr>
          <a:xfrm>
            <a:off x="0" y="0"/>
            <a:ext cx="1927952" cy="1970122"/>
          </a:xfrm>
          <a:prstGeom prst="rect">
            <a:avLst/>
          </a:prstGeom>
        </p:spPr>
      </p:pic>
      <p:pic>
        <p:nvPicPr>
          <p:cNvPr id="5" name="Picture 4">
            <a:extLst>
              <a:ext uri="{FF2B5EF4-FFF2-40B4-BE49-F238E27FC236}">
                <a16:creationId xmlns:a16="http://schemas.microsoft.com/office/drawing/2014/main" id="{B35279BE-BF73-8547-B98F-ED628E46DAE1}"/>
              </a:ext>
            </a:extLst>
          </p:cNvPr>
          <p:cNvPicPr>
            <a:picLocks noChangeAspect="1"/>
          </p:cNvPicPr>
          <p:nvPr/>
        </p:nvPicPr>
        <p:blipFill>
          <a:blip r:embed="rId4"/>
          <a:stretch>
            <a:fillRect/>
          </a:stretch>
        </p:blipFill>
        <p:spPr>
          <a:xfrm>
            <a:off x="8604173" y="5380759"/>
            <a:ext cx="3587827" cy="1524537"/>
          </a:xfrm>
          <a:prstGeom prst="rect">
            <a:avLst/>
          </a:prstGeom>
        </p:spPr>
      </p:pic>
      <p:pic>
        <p:nvPicPr>
          <p:cNvPr id="3" name="Picture 2">
            <a:extLst>
              <a:ext uri="{FF2B5EF4-FFF2-40B4-BE49-F238E27FC236}">
                <a16:creationId xmlns:a16="http://schemas.microsoft.com/office/drawing/2014/main" id="{8CB3537F-36E0-ED59-F84E-0166450A9A1A}"/>
              </a:ext>
            </a:extLst>
          </p:cNvPr>
          <p:cNvPicPr>
            <a:picLocks noChangeAspect="1"/>
          </p:cNvPicPr>
          <p:nvPr/>
        </p:nvPicPr>
        <p:blipFill>
          <a:blip r:embed="rId5"/>
          <a:stretch>
            <a:fillRect/>
          </a:stretch>
        </p:blipFill>
        <p:spPr>
          <a:xfrm>
            <a:off x="1664970" y="1294335"/>
            <a:ext cx="8862060" cy="4925568"/>
          </a:xfrm>
          <a:prstGeom prst="rect">
            <a:avLst/>
          </a:prstGeom>
        </p:spPr>
      </p:pic>
    </p:spTree>
    <p:extLst>
      <p:ext uri="{BB962C8B-B14F-4D97-AF65-F5344CB8AC3E}">
        <p14:creationId xmlns:p14="http://schemas.microsoft.com/office/powerpoint/2010/main" val="35108951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622C55-A4F0-824D-832C-972E30CD4D5E}"/>
              </a:ext>
            </a:extLst>
          </p:cNvPr>
          <p:cNvSpPr>
            <a:spLocks noGrp="1"/>
          </p:cNvSpPr>
          <p:nvPr>
            <p:ph type="title"/>
          </p:nvPr>
        </p:nvSpPr>
        <p:spPr>
          <a:xfrm>
            <a:off x="2192357" y="275422"/>
            <a:ext cx="9364337" cy="1531343"/>
          </a:xfrm>
        </p:spPr>
        <p:txBody>
          <a:bodyPr>
            <a:normAutofit/>
          </a:bodyPr>
          <a:lstStyle/>
          <a:p>
            <a:r>
              <a:rPr lang="en-US" sz="4000" dirty="0">
                <a:solidFill>
                  <a:srgbClr val="5ED1EC"/>
                </a:solidFill>
                <a:latin typeface="Century Gothic" panose="020B0502020202020204" pitchFamily="34" charset="0"/>
              </a:rPr>
              <a:t>Membership</a:t>
            </a:r>
            <a:br>
              <a:rPr lang="en-US" sz="4000" b="1" dirty="0">
                <a:solidFill>
                  <a:srgbClr val="00B0F0"/>
                </a:solidFill>
                <a:latin typeface="Century Gothic" panose="020B0502020202020204" pitchFamily="34" charset="0"/>
              </a:rPr>
            </a:br>
            <a:endParaRPr lang="en-US" sz="4000" b="1" dirty="0">
              <a:solidFill>
                <a:srgbClr val="00B0F0"/>
              </a:solidFill>
              <a:latin typeface="Century Gothic" panose="020B0502020202020204" pitchFamily="34" charset="0"/>
            </a:endParaRPr>
          </a:p>
        </p:txBody>
      </p:sp>
      <p:pic>
        <p:nvPicPr>
          <p:cNvPr id="4" name="Picture 3">
            <a:extLst>
              <a:ext uri="{FF2B5EF4-FFF2-40B4-BE49-F238E27FC236}">
                <a16:creationId xmlns:a16="http://schemas.microsoft.com/office/drawing/2014/main" id="{66195F9B-5735-8846-9354-C2AD9BFDF352}"/>
              </a:ext>
            </a:extLst>
          </p:cNvPr>
          <p:cNvPicPr>
            <a:picLocks noChangeAspect="1"/>
          </p:cNvPicPr>
          <p:nvPr/>
        </p:nvPicPr>
        <p:blipFill>
          <a:blip r:embed="rId3"/>
          <a:stretch>
            <a:fillRect/>
          </a:stretch>
        </p:blipFill>
        <p:spPr>
          <a:xfrm>
            <a:off x="0" y="0"/>
            <a:ext cx="1927952" cy="1970122"/>
          </a:xfrm>
          <a:prstGeom prst="rect">
            <a:avLst/>
          </a:prstGeom>
        </p:spPr>
      </p:pic>
      <p:pic>
        <p:nvPicPr>
          <p:cNvPr id="5" name="Picture 4">
            <a:extLst>
              <a:ext uri="{FF2B5EF4-FFF2-40B4-BE49-F238E27FC236}">
                <a16:creationId xmlns:a16="http://schemas.microsoft.com/office/drawing/2014/main" id="{B35279BE-BF73-8547-B98F-ED628E46DAE1}"/>
              </a:ext>
            </a:extLst>
          </p:cNvPr>
          <p:cNvPicPr>
            <a:picLocks noChangeAspect="1"/>
          </p:cNvPicPr>
          <p:nvPr/>
        </p:nvPicPr>
        <p:blipFill>
          <a:blip r:embed="rId4"/>
          <a:stretch>
            <a:fillRect/>
          </a:stretch>
        </p:blipFill>
        <p:spPr>
          <a:xfrm>
            <a:off x="8604173" y="5380759"/>
            <a:ext cx="3587827" cy="1524537"/>
          </a:xfrm>
          <a:prstGeom prst="rect">
            <a:avLst/>
          </a:prstGeom>
        </p:spPr>
      </p:pic>
      <p:sp>
        <p:nvSpPr>
          <p:cNvPr id="6" name="TextBox 5">
            <a:extLst>
              <a:ext uri="{FF2B5EF4-FFF2-40B4-BE49-F238E27FC236}">
                <a16:creationId xmlns:a16="http://schemas.microsoft.com/office/drawing/2014/main" id="{60250E2C-14CD-DE72-748B-A2B610B0CA4E}"/>
              </a:ext>
            </a:extLst>
          </p:cNvPr>
          <p:cNvSpPr txBox="1"/>
          <p:nvPr/>
        </p:nvSpPr>
        <p:spPr>
          <a:xfrm>
            <a:off x="476906" y="1970122"/>
            <a:ext cx="9975632" cy="3970318"/>
          </a:xfrm>
          <a:prstGeom prst="rect">
            <a:avLst/>
          </a:prstGeom>
          <a:noFill/>
        </p:spPr>
        <p:txBody>
          <a:bodyPr wrap="square">
            <a:spAutoFit/>
          </a:bodyPr>
          <a:lstStyle/>
          <a:p>
            <a:pPr marL="342900" lvl="0" indent="-342900">
              <a:buFont typeface="Calibri" panose="020F0502020204030204" pitchFamily="34" charset="0"/>
              <a:buChar char="-"/>
            </a:pPr>
            <a:r>
              <a:rPr lang="en-ZA" sz="1800" dirty="0">
                <a:effectLst/>
                <a:latin typeface="Calibri" panose="020F0502020204030204" pitchFamily="34" charset="0"/>
                <a:ea typeface="Times New Roman" panose="02020603050405020304" pitchFamily="18" charset="0"/>
                <a:cs typeface="Calibri" panose="020F0502020204030204" pitchFamily="34" charset="0"/>
              </a:rPr>
              <a:t>To date we have a 115 membership constituency registered across nine provinces of South Africa</a:t>
            </a:r>
          </a:p>
          <a:p>
            <a:pPr lvl="0"/>
            <a:r>
              <a:rPr lang="en-ZA" sz="1800" dirty="0">
                <a:effectLst/>
                <a:latin typeface="Calibri" panose="020F0502020204030204" pitchFamily="34" charset="0"/>
                <a:ea typeface="Times New Roman" panose="02020603050405020304" pitchFamily="18" charset="0"/>
                <a:cs typeface="Calibri" panose="020F0502020204030204" pitchFamily="34" charset="0"/>
              </a:rPr>
              <a:t> </a:t>
            </a:r>
            <a:endParaRPr lang="en-ZA"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buFont typeface="Calibri" panose="020F0502020204030204" pitchFamily="34" charset="0"/>
              <a:buChar char="-"/>
            </a:pPr>
            <a:r>
              <a:rPr lang="en-ZA" sz="1800" dirty="0">
                <a:effectLst/>
                <a:latin typeface="Calibri" panose="020F0502020204030204" pitchFamily="34" charset="0"/>
                <a:ea typeface="Times New Roman" panose="02020603050405020304" pitchFamily="18" charset="0"/>
                <a:cs typeface="Calibri" panose="020F0502020204030204" pitchFamily="34" charset="0"/>
              </a:rPr>
              <a:t>In the spirit of good governance the board has had to take a decision to terminate dormant members with outstanding membership fees for a period of two years. We are anticipating reduction of 50 %  leaving us with approximately 60 active members. </a:t>
            </a:r>
          </a:p>
          <a:p>
            <a:pPr lvl="0"/>
            <a:endParaRPr lang="en-ZA"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buFont typeface="Calibri" panose="020F0502020204030204" pitchFamily="34" charset="0"/>
              <a:buChar char="-"/>
            </a:pPr>
            <a:r>
              <a:rPr lang="en-ZA" sz="1800" dirty="0">
                <a:effectLst/>
                <a:latin typeface="Calibri" panose="020F0502020204030204" pitchFamily="34" charset="0"/>
                <a:ea typeface="Times New Roman" panose="02020603050405020304" pitchFamily="18" charset="0"/>
                <a:cs typeface="Calibri" panose="020F0502020204030204" pitchFamily="34" charset="0"/>
              </a:rPr>
              <a:t>The NECDA office has commenced the process of termination and are appealing to all members to ensure you are in good standing. </a:t>
            </a:r>
          </a:p>
          <a:p>
            <a:pPr marL="342900" lvl="0" indent="-342900">
              <a:buFont typeface="Calibri" panose="020F0502020204030204" pitchFamily="34" charset="0"/>
              <a:buChar char="-"/>
            </a:pPr>
            <a:endParaRPr lang="en-ZA"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buFont typeface="Calibri" panose="020F0502020204030204" pitchFamily="34" charset="0"/>
              <a:buChar char="-"/>
            </a:pPr>
            <a:r>
              <a:rPr lang="en-ZA" sz="1800" dirty="0">
                <a:effectLst/>
                <a:latin typeface="Calibri" panose="020F0502020204030204" pitchFamily="34" charset="0"/>
                <a:ea typeface="Times New Roman" panose="02020603050405020304" pitchFamily="18" charset="0"/>
                <a:cs typeface="Calibri" panose="020F0502020204030204" pitchFamily="34" charset="0"/>
              </a:rPr>
              <a:t>Your fees enable the </a:t>
            </a:r>
            <a:r>
              <a:rPr lang="en-ZA" dirty="0">
                <a:latin typeface="Calibri" panose="020F0502020204030204" pitchFamily="34" charset="0"/>
                <a:ea typeface="Times New Roman" panose="02020603050405020304" pitchFamily="18" charset="0"/>
                <a:cs typeface="Calibri" panose="020F0502020204030204" pitchFamily="34" charset="0"/>
              </a:rPr>
              <a:t>secretariat</a:t>
            </a:r>
            <a:r>
              <a:rPr lang="en-ZA" sz="1800" dirty="0">
                <a:effectLst/>
                <a:latin typeface="Calibri" panose="020F0502020204030204" pitchFamily="34" charset="0"/>
                <a:ea typeface="Times New Roman" panose="02020603050405020304" pitchFamily="18" charset="0"/>
                <a:cs typeface="Calibri" panose="020F0502020204030204" pitchFamily="34" charset="0"/>
              </a:rPr>
              <a:t> to function </a:t>
            </a:r>
            <a:r>
              <a:rPr lang="en-ZA" dirty="0">
                <a:latin typeface="Calibri" panose="020F0502020204030204" pitchFamily="34" charset="0"/>
                <a:ea typeface="Times New Roman" panose="02020603050405020304" pitchFamily="18" charset="0"/>
                <a:cs typeface="Calibri" panose="020F0502020204030204" pitchFamily="34" charset="0"/>
              </a:rPr>
              <a:t>optimally</a:t>
            </a:r>
            <a:r>
              <a:rPr lang="en-ZA" sz="1800" dirty="0">
                <a:effectLst/>
                <a:latin typeface="Calibri" panose="020F0502020204030204" pitchFamily="34" charset="0"/>
                <a:ea typeface="Times New Roman" panose="02020603050405020304" pitchFamily="18" charset="0"/>
                <a:cs typeface="Calibri" panose="020F0502020204030204" pitchFamily="34" charset="0"/>
              </a:rPr>
              <a:t>. </a:t>
            </a:r>
            <a:endParaRPr lang="en-ZA"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499110"/>
            <a:r>
              <a:rPr lang="en-ZA" sz="1800" dirty="0">
                <a:effectLst/>
                <a:latin typeface="Calibri" panose="020F0502020204030204" pitchFamily="34" charset="0"/>
                <a:ea typeface="Times New Roman" panose="02020603050405020304" pitchFamily="18" charset="0"/>
                <a:cs typeface="Calibri" panose="020F0502020204030204" pitchFamily="34" charset="0"/>
              </a:rPr>
              <a:t> </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Calibri" panose="020F0502020204030204" pitchFamily="34" charset="0"/>
              <a:buChar char="-"/>
            </a:pPr>
            <a:r>
              <a:rPr lang="en-ZA" sz="1800" dirty="0">
                <a:effectLst/>
                <a:latin typeface="Calibri" panose="020F0502020204030204" pitchFamily="34" charset="0"/>
                <a:ea typeface="Times New Roman" panose="02020603050405020304" pitchFamily="18" charset="0"/>
                <a:cs typeface="Calibri" panose="020F0502020204030204" pitchFamily="34" charset="0"/>
              </a:rPr>
              <a:t>We are excited to share and showcase the NECDA Membership Management System later today. This has been a long term project supported by Redefine Software which finally be of great value to the network and ensure NECDA is playing the digital space. </a:t>
            </a:r>
            <a:endParaRPr lang="en-ZA"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640822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622C55-A4F0-824D-832C-972E30CD4D5E}"/>
              </a:ext>
            </a:extLst>
          </p:cNvPr>
          <p:cNvSpPr>
            <a:spLocks noGrp="1"/>
          </p:cNvSpPr>
          <p:nvPr>
            <p:ph type="title"/>
          </p:nvPr>
        </p:nvSpPr>
        <p:spPr>
          <a:xfrm>
            <a:off x="2192357" y="275422"/>
            <a:ext cx="9364337" cy="1531343"/>
          </a:xfrm>
        </p:spPr>
        <p:txBody>
          <a:bodyPr>
            <a:normAutofit/>
          </a:bodyPr>
          <a:lstStyle/>
          <a:p>
            <a:r>
              <a:rPr lang="en-US" sz="4000" dirty="0">
                <a:solidFill>
                  <a:srgbClr val="5ED1EC"/>
                </a:solidFill>
                <a:latin typeface="Century Gothic" panose="020B0502020202020204" pitchFamily="34" charset="0"/>
              </a:rPr>
              <a:t>Capacity building initiatives</a:t>
            </a:r>
            <a:br>
              <a:rPr lang="en-US" sz="4000" b="1" dirty="0">
                <a:solidFill>
                  <a:srgbClr val="00B0F0"/>
                </a:solidFill>
                <a:latin typeface="Century Gothic" panose="020B0502020202020204" pitchFamily="34" charset="0"/>
              </a:rPr>
            </a:br>
            <a:endParaRPr lang="en-US" sz="4000" b="1" dirty="0">
              <a:solidFill>
                <a:srgbClr val="00B0F0"/>
              </a:solidFill>
              <a:latin typeface="Century Gothic" panose="020B0502020202020204" pitchFamily="34" charset="0"/>
            </a:endParaRPr>
          </a:p>
        </p:txBody>
      </p:sp>
      <p:pic>
        <p:nvPicPr>
          <p:cNvPr id="4" name="Picture 3">
            <a:extLst>
              <a:ext uri="{FF2B5EF4-FFF2-40B4-BE49-F238E27FC236}">
                <a16:creationId xmlns:a16="http://schemas.microsoft.com/office/drawing/2014/main" id="{66195F9B-5735-8846-9354-C2AD9BFDF352}"/>
              </a:ext>
            </a:extLst>
          </p:cNvPr>
          <p:cNvPicPr>
            <a:picLocks noChangeAspect="1"/>
          </p:cNvPicPr>
          <p:nvPr/>
        </p:nvPicPr>
        <p:blipFill>
          <a:blip r:embed="rId3"/>
          <a:stretch>
            <a:fillRect/>
          </a:stretch>
        </p:blipFill>
        <p:spPr>
          <a:xfrm>
            <a:off x="0" y="0"/>
            <a:ext cx="1927952" cy="1970122"/>
          </a:xfrm>
          <a:prstGeom prst="rect">
            <a:avLst/>
          </a:prstGeom>
        </p:spPr>
      </p:pic>
      <p:pic>
        <p:nvPicPr>
          <p:cNvPr id="5" name="Picture 4">
            <a:extLst>
              <a:ext uri="{FF2B5EF4-FFF2-40B4-BE49-F238E27FC236}">
                <a16:creationId xmlns:a16="http://schemas.microsoft.com/office/drawing/2014/main" id="{B35279BE-BF73-8547-B98F-ED628E46DAE1}"/>
              </a:ext>
            </a:extLst>
          </p:cNvPr>
          <p:cNvPicPr>
            <a:picLocks noChangeAspect="1"/>
          </p:cNvPicPr>
          <p:nvPr/>
        </p:nvPicPr>
        <p:blipFill>
          <a:blip r:embed="rId4"/>
          <a:stretch>
            <a:fillRect/>
          </a:stretch>
        </p:blipFill>
        <p:spPr>
          <a:xfrm>
            <a:off x="8604173" y="5380759"/>
            <a:ext cx="3587827" cy="1524537"/>
          </a:xfrm>
          <a:prstGeom prst="rect">
            <a:avLst/>
          </a:prstGeom>
        </p:spPr>
      </p:pic>
      <p:sp>
        <p:nvSpPr>
          <p:cNvPr id="6" name="TextBox 5">
            <a:extLst>
              <a:ext uri="{FF2B5EF4-FFF2-40B4-BE49-F238E27FC236}">
                <a16:creationId xmlns:a16="http://schemas.microsoft.com/office/drawing/2014/main" id="{60250E2C-14CD-DE72-748B-A2B610B0CA4E}"/>
              </a:ext>
            </a:extLst>
          </p:cNvPr>
          <p:cNvSpPr txBox="1"/>
          <p:nvPr/>
        </p:nvSpPr>
        <p:spPr>
          <a:xfrm>
            <a:off x="476906" y="1970122"/>
            <a:ext cx="9975632" cy="4247317"/>
          </a:xfrm>
          <a:prstGeom prst="rect">
            <a:avLst/>
          </a:prstGeom>
          <a:noFill/>
        </p:spPr>
        <p:txBody>
          <a:bodyPr wrap="square">
            <a:spAutoFit/>
          </a:bodyPr>
          <a:lstStyle/>
          <a:p>
            <a:pPr lvl="0"/>
            <a:r>
              <a:rPr lang="en-US" sz="1800" dirty="0">
                <a:effectLst/>
                <a:latin typeface="Calibri" panose="020F0502020204030204" pitchFamily="34" charset="0"/>
                <a:ea typeface="Times New Roman" panose="02020603050405020304" pitchFamily="18" charset="0"/>
                <a:cs typeface="Calibri" panose="020F0502020204030204" pitchFamily="34" charset="0"/>
              </a:rPr>
              <a:t>A. 25 November 2021: NPO Amendment Bill  facilitated by Nicole Copley – </a:t>
            </a:r>
          </a:p>
          <a:p>
            <a:pPr marL="342900" lvl="0" indent="-342900">
              <a:buFont typeface="Calibri" panose="020F0502020204030204" pitchFamily="34" charset="0"/>
              <a:buChar char="-"/>
            </a:pPr>
            <a:r>
              <a:rPr lang="en-US" sz="1800" dirty="0">
                <a:effectLst/>
                <a:latin typeface="Calibri" panose="020F0502020204030204" pitchFamily="34" charset="0"/>
                <a:ea typeface="Times New Roman" panose="02020603050405020304" pitchFamily="18" charset="0"/>
                <a:cs typeface="Calibri" panose="020F0502020204030204" pitchFamily="34" charset="0"/>
              </a:rPr>
              <a:t>36 members attended</a:t>
            </a:r>
          </a:p>
          <a:p>
            <a:pPr marL="342900" lvl="0" indent="-342900">
              <a:buFont typeface="Calibri" panose="020F0502020204030204" pitchFamily="34" charset="0"/>
              <a:buChar char="-"/>
            </a:pP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p>
            <a:pPr lvl="0"/>
            <a:r>
              <a:rPr lang="en-US" dirty="0">
                <a:latin typeface="Calibri" panose="020F0502020204030204" pitchFamily="34" charset="0"/>
                <a:ea typeface="Times New Roman" panose="02020603050405020304" pitchFamily="18" charset="0"/>
                <a:cs typeface="Calibri" panose="020F0502020204030204" pitchFamily="34" charset="0"/>
              </a:rPr>
              <a:t>B. </a:t>
            </a:r>
            <a:r>
              <a:rPr lang="en-US" sz="1800" dirty="0">
                <a:effectLst/>
                <a:latin typeface="Calibri" panose="020F0502020204030204" pitchFamily="34" charset="0"/>
                <a:ea typeface="Times New Roman" panose="02020603050405020304" pitchFamily="18" charset="0"/>
                <a:cs typeface="Calibri" panose="020F0502020204030204" pitchFamily="34" charset="0"/>
              </a:rPr>
              <a:t>1 Dec 2021: ETDP SETA Skills Development workshop facilitated by </a:t>
            </a:r>
            <a:r>
              <a:rPr lang="en-US" sz="1800" dirty="0" err="1">
                <a:effectLst/>
                <a:latin typeface="Calibri" panose="020F0502020204030204" pitchFamily="34" charset="0"/>
                <a:ea typeface="Times New Roman" panose="02020603050405020304" pitchFamily="18" charset="0"/>
                <a:cs typeface="Calibri" panose="020F0502020204030204" pitchFamily="34" charset="0"/>
              </a:rPr>
              <a:t>Mr</a:t>
            </a:r>
            <a:r>
              <a:rPr lang="en-US" sz="1800" dirty="0">
                <a:effectLst/>
                <a:latin typeface="Calibri" panose="020F0502020204030204" pitchFamily="34" charset="0"/>
                <a:ea typeface="Times New Roman" panose="02020603050405020304" pitchFamily="18" charset="0"/>
                <a:cs typeface="Calibri" panose="020F0502020204030204" pitchFamily="34" charset="0"/>
              </a:rPr>
              <a:t> Rex Molefe-</a:t>
            </a:r>
          </a:p>
          <a:p>
            <a:pPr lvl="0"/>
            <a:r>
              <a:rPr lang="en-US" dirty="0">
                <a:latin typeface="Calibri" panose="020F0502020204030204" pitchFamily="34" charset="0"/>
                <a:ea typeface="Times New Roman" panose="02020603050405020304" pitchFamily="18" charset="0"/>
                <a:cs typeface="Calibri" panose="020F0502020204030204" pitchFamily="34" charset="0"/>
              </a:rPr>
              <a:t>-     </a:t>
            </a:r>
            <a:r>
              <a:rPr lang="en-US" sz="1800" dirty="0">
                <a:effectLst/>
                <a:latin typeface="Calibri" panose="020F0502020204030204" pitchFamily="34" charset="0"/>
                <a:ea typeface="Times New Roman" panose="02020603050405020304" pitchFamily="18" charset="0"/>
                <a:cs typeface="Calibri" panose="020F0502020204030204" pitchFamily="34" charset="0"/>
              </a:rPr>
              <a:t>25 members attended  </a:t>
            </a:r>
          </a:p>
          <a:p>
            <a:pPr marL="342900" lvl="0" indent="-342900">
              <a:buFont typeface="Calibri" panose="020F0502020204030204" pitchFamily="34" charset="0"/>
              <a:buChar char="-"/>
            </a:pP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p>
            <a:pPr lvl="0"/>
            <a:r>
              <a:rPr lang="en-US" dirty="0">
                <a:latin typeface="Calibri" panose="020F0502020204030204" pitchFamily="34" charset="0"/>
                <a:ea typeface="Times New Roman" panose="02020603050405020304" pitchFamily="18" charset="0"/>
                <a:cs typeface="Calibri" panose="020F0502020204030204" pitchFamily="34" charset="0"/>
              </a:rPr>
              <a:t>C. </a:t>
            </a:r>
            <a:r>
              <a:rPr lang="en-US" sz="1800" dirty="0">
                <a:effectLst/>
                <a:latin typeface="Calibri" panose="020F0502020204030204" pitchFamily="34" charset="0"/>
                <a:ea typeface="Times New Roman" panose="02020603050405020304" pitchFamily="18" charset="0"/>
                <a:cs typeface="Calibri" panose="020F0502020204030204" pitchFamily="34" charset="0"/>
              </a:rPr>
              <a:t>1-11th April 2022:  Skills Audit Survey </a:t>
            </a:r>
          </a:p>
          <a:p>
            <a:pPr lvl="0"/>
            <a:r>
              <a:rPr lang="en-US" dirty="0">
                <a:latin typeface="Calibri" panose="020F0502020204030204" pitchFamily="34" charset="0"/>
                <a:ea typeface="Times New Roman" panose="02020603050405020304" pitchFamily="18" charset="0"/>
                <a:cs typeface="Calibri" panose="020F0502020204030204" pitchFamily="34" charset="0"/>
              </a:rPr>
              <a:t>-     </a:t>
            </a:r>
            <a:r>
              <a:rPr lang="en-US" sz="1800" dirty="0">
                <a:effectLst/>
                <a:latin typeface="Calibri" panose="020F0502020204030204" pitchFamily="34" charset="0"/>
                <a:ea typeface="Times New Roman" panose="02020603050405020304" pitchFamily="18" charset="0"/>
                <a:cs typeface="Calibri" panose="020F0502020204030204" pitchFamily="34" charset="0"/>
              </a:rPr>
              <a:t>10 members responded </a:t>
            </a:r>
          </a:p>
          <a:p>
            <a:pPr marL="342900" lvl="0" indent="-342900">
              <a:buFont typeface="Calibri" panose="020F0502020204030204" pitchFamily="34" charset="0"/>
              <a:buChar char="-"/>
            </a:pP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buFont typeface="Calibri" panose="020F0502020204030204" pitchFamily="34" charset="0"/>
              <a:buChar char="-"/>
            </a:pPr>
            <a:r>
              <a:rPr lang="en-US" sz="1800" dirty="0">
                <a:effectLst/>
                <a:latin typeface="Calibri" panose="020F0502020204030204" pitchFamily="34" charset="0"/>
                <a:ea typeface="Times New Roman" panose="02020603050405020304" pitchFamily="18" charset="0"/>
                <a:cs typeface="Calibri" panose="020F0502020204030204" pitchFamily="34" charset="0"/>
              </a:rPr>
              <a:t>Skills management has become an indispensable element of an </a:t>
            </a:r>
            <a:r>
              <a:rPr lang="en-US" sz="1800" dirty="0" err="1">
                <a:effectLst/>
                <a:latin typeface="Calibri" panose="020F0502020204030204" pitchFamily="34" charset="0"/>
                <a:ea typeface="Times New Roman" panose="02020603050405020304" pitchFamily="18" charset="0"/>
                <a:cs typeface="Calibri" panose="020F0502020204030204" pitchFamily="34" charset="0"/>
              </a:rPr>
              <a:t>organisations</a:t>
            </a:r>
            <a:r>
              <a:rPr lang="en-US" sz="1800" dirty="0">
                <a:effectLst/>
                <a:latin typeface="Calibri" panose="020F0502020204030204" pitchFamily="34" charset="0"/>
                <a:ea typeface="Times New Roman" panose="02020603050405020304" pitchFamily="18" charset="0"/>
                <a:cs typeface="Calibri" panose="020F0502020204030204" pitchFamily="34" charset="0"/>
              </a:rPr>
              <a:t> performance. As the function shift aim to </a:t>
            </a:r>
            <a:r>
              <a:rPr lang="en-US" sz="1800" dirty="0" err="1">
                <a:effectLst/>
                <a:latin typeface="Calibri" panose="020F0502020204030204" pitchFamily="34" charset="0"/>
                <a:ea typeface="Times New Roman" panose="02020603050405020304" pitchFamily="18" charset="0"/>
                <a:cs typeface="Calibri" panose="020F0502020204030204" pitchFamily="34" charset="0"/>
              </a:rPr>
              <a:t>professionalise</a:t>
            </a:r>
            <a:r>
              <a:rPr lang="en-US" sz="1800" dirty="0">
                <a:effectLst/>
                <a:latin typeface="Calibri" panose="020F0502020204030204" pitchFamily="34" charset="0"/>
                <a:ea typeface="Times New Roman" panose="02020603050405020304" pitchFamily="18" charset="0"/>
                <a:cs typeface="Calibri" panose="020F0502020204030204" pitchFamily="34" charset="0"/>
              </a:rPr>
              <a:t> the ECD sector NECDA’s skills development and capacity building portfolio launched an online skills survey.</a:t>
            </a:r>
          </a:p>
          <a:p>
            <a:pPr marL="342900" lvl="0" indent="-342900">
              <a:buFont typeface="Calibri" panose="020F0502020204030204" pitchFamily="34" charset="0"/>
              <a:buChar char="-"/>
            </a:pP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p>
            <a:pPr lvl="0"/>
            <a:r>
              <a:rPr lang="en-US" dirty="0">
                <a:latin typeface="Calibri" panose="020F0502020204030204" pitchFamily="34" charset="0"/>
                <a:ea typeface="Times New Roman" panose="02020603050405020304" pitchFamily="18" charset="0"/>
                <a:cs typeface="Calibri" panose="020F0502020204030204" pitchFamily="34" charset="0"/>
              </a:rPr>
              <a:t>D. </a:t>
            </a:r>
            <a:r>
              <a:rPr lang="en-US" sz="1800" dirty="0">
                <a:effectLst/>
                <a:latin typeface="Calibri" panose="020F0502020204030204" pitchFamily="34" charset="0"/>
                <a:ea typeface="Times New Roman" panose="02020603050405020304" pitchFamily="18" charset="0"/>
                <a:cs typeface="Calibri" panose="020F0502020204030204" pitchFamily="34" charset="0"/>
              </a:rPr>
              <a:t>11th May 2022</a:t>
            </a:r>
          </a:p>
          <a:p>
            <a:pPr marL="342900" lvl="0" indent="-342900">
              <a:buFont typeface="Calibri" panose="020F0502020204030204" pitchFamily="34" charset="0"/>
              <a:buChar char="-"/>
            </a:pPr>
            <a:r>
              <a:rPr lang="en-US" sz="1800" dirty="0">
                <a:effectLst/>
                <a:latin typeface="Calibri" panose="020F0502020204030204" pitchFamily="34" charset="0"/>
                <a:ea typeface="Times New Roman" panose="02020603050405020304" pitchFamily="18" charset="0"/>
                <a:cs typeface="Calibri" panose="020F0502020204030204" pitchFamily="34" charset="0"/>
              </a:rPr>
              <a:t>The parenting webinar planned for May has been rescheduled to July </a:t>
            </a:r>
            <a:endParaRPr lang="en-ZA"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106839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622C55-A4F0-824D-832C-972E30CD4D5E}"/>
              </a:ext>
            </a:extLst>
          </p:cNvPr>
          <p:cNvSpPr>
            <a:spLocks noGrp="1"/>
          </p:cNvSpPr>
          <p:nvPr>
            <p:ph type="title"/>
          </p:nvPr>
        </p:nvSpPr>
        <p:spPr>
          <a:xfrm>
            <a:off x="2192357" y="275422"/>
            <a:ext cx="9364337" cy="1531343"/>
          </a:xfrm>
        </p:spPr>
        <p:txBody>
          <a:bodyPr>
            <a:normAutofit/>
          </a:bodyPr>
          <a:lstStyle/>
          <a:p>
            <a:r>
              <a:rPr lang="en-US" sz="4000" dirty="0">
                <a:solidFill>
                  <a:srgbClr val="5ED1EC"/>
                </a:solidFill>
                <a:latin typeface="Century Gothic" panose="020B0502020202020204" pitchFamily="34" charset="0"/>
              </a:rPr>
              <a:t>Advocacy</a:t>
            </a:r>
            <a:br>
              <a:rPr lang="en-US" sz="4000" b="1" dirty="0">
                <a:solidFill>
                  <a:srgbClr val="00B0F0"/>
                </a:solidFill>
                <a:latin typeface="Century Gothic" panose="020B0502020202020204" pitchFamily="34" charset="0"/>
              </a:rPr>
            </a:br>
            <a:endParaRPr lang="en-US" sz="4000" b="1" dirty="0">
              <a:solidFill>
                <a:srgbClr val="00B0F0"/>
              </a:solidFill>
              <a:latin typeface="Century Gothic" panose="020B0502020202020204" pitchFamily="34" charset="0"/>
            </a:endParaRPr>
          </a:p>
        </p:txBody>
      </p:sp>
      <p:pic>
        <p:nvPicPr>
          <p:cNvPr id="4" name="Picture 3">
            <a:extLst>
              <a:ext uri="{FF2B5EF4-FFF2-40B4-BE49-F238E27FC236}">
                <a16:creationId xmlns:a16="http://schemas.microsoft.com/office/drawing/2014/main" id="{66195F9B-5735-8846-9354-C2AD9BFDF352}"/>
              </a:ext>
            </a:extLst>
          </p:cNvPr>
          <p:cNvPicPr>
            <a:picLocks noChangeAspect="1"/>
          </p:cNvPicPr>
          <p:nvPr/>
        </p:nvPicPr>
        <p:blipFill>
          <a:blip r:embed="rId3"/>
          <a:stretch>
            <a:fillRect/>
          </a:stretch>
        </p:blipFill>
        <p:spPr>
          <a:xfrm>
            <a:off x="0" y="0"/>
            <a:ext cx="1927952" cy="1970122"/>
          </a:xfrm>
          <a:prstGeom prst="rect">
            <a:avLst/>
          </a:prstGeom>
        </p:spPr>
      </p:pic>
      <p:pic>
        <p:nvPicPr>
          <p:cNvPr id="5" name="Picture 4">
            <a:extLst>
              <a:ext uri="{FF2B5EF4-FFF2-40B4-BE49-F238E27FC236}">
                <a16:creationId xmlns:a16="http://schemas.microsoft.com/office/drawing/2014/main" id="{B35279BE-BF73-8547-B98F-ED628E46DAE1}"/>
              </a:ext>
            </a:extLst>
          </p:cNvPr>
          <p:cNvPicPr>
            <a:picLocks noChangeAspect="1"/>
          </p:cNvPicPr>
          <p:nvPr/>
        </p:nvPicPr>
        <p:blipFill>
          <a:blip r:embed="rId4"/>
          <a:stretch>
            <a:fillRect/>
          </a:stretch>
        </p:blipFill>
        <p:spPr>
          <a:xfrm>
            <a:off x="8604173" y="5459586"/>
            <a:ext cx="3587827" cy="1524537"/>
          </a:xfrm>
          <a:prstGeom prst="rect">
            <a:avLst/>
          </a:prstGeom>
        </p:spPr>
      </p:pic>
      <p:sp>
        <p:nvSpPr>
          <p:cNvPr id="6" name="TextBox 5">
            <a:extLst>
              <a:ext uri="{FF2B5EF4-FFF2-40B4-BE49-F238E27FC236}">
                <a16:creationId xmlns:a16="http://schemas.microsoft.com/office/drawing/2014/main" id="{60250E2C-14CD-DE72-748B-A2B610B0CA4E}"/>
              </a:ext>
            </a:extLst>
          </p:cNvPr>
          <p:cNvSpPr txBox="1"/>
          <p:nvPr/>
        </p:nvSpPr>
        <p:spPr>
          <a:xfrm>
            <a:off x="476906" y="1970122"/>
            <a:ext cx="9975632" cy="4401205"/>
          </a:xfrm>
          <a:prstGeom prst="rect">
            <a:avLst/>
          </a:prstGeom>
          <a:noFill/>
        </p:spPr>
        <p:txBody>
          <a:bodyPr wrap="square">
            <a:spAutoFit/>
          </a:bodyPr>
          <a:lstStyle/>
          <a:p>
            <a:pPr lvl="0"/>
            <a:r>
              <a:rPr lang="en-US" sz="2000" dirty="0">
                <a:effectLst/>
                <a:latin typeface="Calibri" panose="020F0502020204030204" pitchFamily="34" charset="0"/>
                <a:ea typeface="Times New Roman" panose="02020603050405020304" pitchFamily="18" charset="0"/>
                <a:cs typeface="Calibri" panose="020F0502020204030204" pitchFamily="34" charset="0"/>
              </a:rPr>
              <a:t>1. NECDA members were represented at the NECT - DBE dialogues, working with the Collaboration of ECD Networks (CECDN) and published comments on the DBE’s ECD HR Strategy. </a:t>
            </a:r>
          </a:p>
          <a:p>
            <a:pPr lvl="0"/>
            <a:r>
              <a:rPr lang="en-US" sz="2000" dirty="0">
                <a:latin typeface="Calibri" panose="020F0502020204030204" pitchFamily="34" charset="0"/>
                <a:ea typeface="Times New Roman" panose="02020603050405020304" pitchFamily="18" charset="0"/>
                <a:cs typeface="Calibri" panose="020F0502020204030204" pitchFamily="34" charset="0"/>
              </a:rPr>
              <a:t>2. </a:t>
            </a:r>
            <a:r>
              <a:rPr lang="en-US" sz="2000" dirty="0">
                <a:effectLst/>
                <a:latin typeface="Calibri" panose="020F0502020204030204" pitchFamily="34" charset="0"/>
                <a:ea typeface="Times New Roman" panose="02020603050405020304" pitchFamily="18" charset="0"/>
                <a:cs typeface="Calibri" panose="020F0502020204030204" pitchFamily="34" charset="0"/>
              </a:rPr>
              <a:t>NECDA members representation and participation in the ECD Real Reform advocacy initiatives.</a:t>
            </a:r>
          </a:p>
          <a:p>
            <a:pPr lvl="0"/>
            <a:r>
              <a:rPr lang="en-US" sz="2000" dirty="0">
                <a:effectLst/>
                <a:latin typeface="Calibri" panose="020F0502020204030204" pitchFamily="34" charset="0"/>
                <a:ea typeface="Times New Roman" panose="02020603050405020304" pitchFamily="18" charset="0"/>
                <a:cs typeface="Calibri" panose="020F0502020204030204" pitchFamily="34" charset="0"/>
              </a:rPr>
              <a:t> </a:t>
            </a:r>
            <a:r>
              <a:rPr lang="en-US" sz="2000" dirty="0">
                <a:latin typeface="Calibri" panose="020F0502020204030204" pitchFamily="34" charset="0"/>
                <a:ea typeface="Times New Roman" panose="02020603050405020304" pitchFamily="18" charset="0"/>
                <a:cs typeface="Calibri" panose="020F0502020204030204" pitchFamily="34" charset="0"/>
              </a:rPr>
              <a:t>3. Our relationship with</a:t>
            </a:r>
            <a:r>
              <a:rPr lang="en-US" sz="2000" dirty="0">
                <a:effectLst/>
                <a:latin typeface="Calibri" panose="020F0502020204030204" pitchFamily="34" charset="0"/>
                <a:ea typeface="Times New Roman" panose="02020603050405020304" pitchFamily="18" charset="0"/>
                <a:cs typeface="Calibri" panose="020F0502020204030204" pitchFamily="34" charset="0"/>
              </a:rPr>
              <a:t> CECDN, has strengthened NECDA’s relationships with </a:t>
            </a:r>
          </a:p>
          <a:p>
            <a:pPr lvl="0"/>
            <a:r>
              <a:rPr lang="en-US" sz="2000" dirty="0">
                <a:effectLst/>
                <a:latin typeface="Calibri" panose="020F0502020204030204" pitchFamily="34" charset="0"/>
                <a:ea typeface="Times New Roman" panose="02020603050405020304" pitchFamily="18" charset="0"/>
                <a:cs typeface="Calibri" panose="020F0502020204030204" pitchFamily="34" charset="0"/>
              </a:rPr>
              <a:t>the national ISF, SA ECD Congress and BRIDGE.</a:t>
            </a:r>
          </a:p>
          <a:p>
            <a:pPr lvl="0"/>
            <a:r>
              <a:rPr lang="en-US" sz="2000" dirty="0">
                <a:latin typeface="Calibri" panose="020F0502020204030204" pitchFamily="34" charset="0"/>
                <a:ea typeface="Times New Roman" panose="02020603050405020304" pitchFamily="18" charset="0"/>
                <a:cs typeface="Calibri" panose="020F0502020204030204" pitchFamily="34" charset="0"/>
              </a:rPr>
              <a:t>4. </a:t>
            </a:r>
            <a:r>
              <a:rPr lang="en-US" sz="2000" dirty="0">
                <a:effectLst/>
                <a:latin typeface="Calibri" panose="020F0502020204030204" pitchFamily="34" charset="0"/>
                <a:ea typeface="Times New Roman" panose="02020603050405020304" pitchFamily="18" charset="0"/>
                <a:cs typeface="Calibri" panose="020F0502020204030204" pitchFamily="34" charset="0"/>
              </a:rPr>
              <a:t>NECDA was represented by the chairperson at the KZN ECD Indaba.</a:t>
            </a:r>
          </a:p>
          <a:p>
            <a:pPr lvl="0"/>
            <a:r>
              <a:rPr lang="en-US" sz="2000" dirty="0">
                <a:effectLst/>
                <a:latin typeface="Calibri" panose="020F0502020204030204" pitchFamily="34" charset="0"/>
                <a:ea typeface="Times New Roman" panose="02020603050405020304" pitchFamily="18" charset="0"/>
                <a:cs typeface="Calibri" panose="020F0502020204030204" pitchFamily="34" charset="0"/>
              </a:rPr>
              <a:t>5. A learning brief was authored by NECDA providing practical steps on practitioner training in relation to the results from the Thrive by Five study.</a:t>
            </a:r>
          </a:p>
          <a:p>
            <a:pPr lvl="0"/>
            <a:r>
              <a:rPr lang="en-US" sz="2000" dirty="0">
                <a:latin typeface="Calibri" panose="020F0502020204030204" pitchFamily="34" charset="0"/>
                <a:ea typeface="Times New Roman" panose="02020603050405020304" pitchFamily="18" charset="0"/>
                <a:cs typeface="Calibri" panose="020F0502020204030204" pitchFamily="34" charset="0"/>
              </a:rPr>
              <a:t>5. </a:t>
            </a:r>
            <a:r>
              <a:rPr lang="en-US" sz="2000" dirty="0">
                <a:effectLst/>
                <a:latin typeface="Calibri" panose="020F0502020204030204" pitchFamily="34" charset="0"/>
                <a:ea typeface="Times New Roman" panose="02020603050405020304" pitchFamily="18" charset="0"/>
                <a:cs typeface="Calibri" panose="020F0502020204030204" pitchFamily="34" charset="0"/>
              </a:rPr>
              <a:t>NECDA supported the ECD Census.</a:t>
            </a:r>
          </a:p>
          <a:p>
            <a:pPr lvl="0"/>
            <a:r>
              <a:rPr lang="en-US" sz="2000" dirty="0">
                <a:latin typeface="Calibri" panose="020F0502020204030204" pitchFamily="34" charset="0"/>
                <a:ea typeface="Times New Roman" panose="02020603050405020304" pitchFamily="18" charset="0"/>
                <a:cs typeface="Calibri" panose="020F0502020204030204" pitchFamily="34" charset="0"/>
              </a:rPr>
              <a:t>6. The chairperson </a:t>
            </a:r>
            <a:r>
              <a:rPr lang="en-US" sz="2000" dirty="0">
                <a:effectLst/>
                <a:latin typeface="Calibri" panose="020F0502020204030204" pitchFamily="34" charset="0"/>
                <a:ea typeface="Times New Roman" panose="02020603050405020304" pitchFamily="18" charset="0"/>
                <a:cs typeface="Calibri" panose="020F0502020204030204" pitchFamily="34" charset="0"/>
              </a:rPr>
              <a:t>participated in a collaborative and consultative partnership </a:t>
            </a:r>
          </a:p>
          <a:p>
            <a:pPr lvl="0"/>
            <a:r>
              <a:rPr lang="en-US" sz="2000" dirty="0">
                <a:latin typeface="Calibri" panose="020F0502020204030204" pitchFamily="34" charset="0"/>
                <a:ea typeface="Times New Roman" panose="02020603050405020304" pitchFamily="18" charset="0"/>
                <a:cs typeface="Calibri" panose="020F0502020204030204" pitchFamily="34" charset="0"/>
              </a:rPr>
              <a:t>Think tank </a:t>
            </a:r>
            <a:r>
              <a:rPr lang="en-US" sz="2000" dirty="0">
                <a:effectLst/>
                <a:latin typeface="Calibri" panose="020F0502020204030204" pitchFamily="34" charset="0"/>
                <a:ea typeface="Times New Roman" panose="02020603050405020304" pitchFamily="18" charset="0"/>
                <a:cs typeface="Calibri" panose="020F0502020204030204" pitchFamily="34" charset="0"/>
              </a:rPr>
              <a:t>with NWU and ETDP SETA on issues related to ECD practitioner</a:t>
            </a:r>
          </a:p>
          <a:p>
            <a:pPr lvl="0"/>
            <a:r>
              <a:rPr lang="en-US" sz="2000" dirty="0">
                <a:effectLst/>
                <a:latin typeface="Calibri" panose="020F0502020204030204" pitchFamily="34" charset="0"/>
                <a:ea typeface="Times New Roman" panose="02020603050405020304" pitchFamily="18" charset="0"/>
                <a:cs typeface="Calibri" panose="020F0502020204030204" pitchFamily="34" charset="0"/>
              </a:rPr>
              <a:t>Training.</a:t>
            </a:r>
          </a:p>
        </p:txBody>
      </p:sp>
    </p:spTree>
    <p:extLst>
      <p:ext uri="{BB962C8B-B14F-4D97-AF65-F5344CB8AC3E}">
        <p14:creationId xmlns:p14="http://schemas.microsoft.com/office/powerpoint/2010/main" val="16667328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537D29-3841-1C4E-A6CF-C81151913542}"/>
              </a:ext>
            </a:extLst>
          </p:cNvPr>
          <p:cNvSpPr>
            <a:spLocks noGrp="1"/>
          </p:cNvSpPr>
          <p:nvPr>
            <p:ph type="title"/>
          </p:nvPr>
        </p:nvSpPr>
        <p:spPr>
          <a:xfrm>
            <a:off x="1795749" y="365125"/>
            <a:ext cx="10396251" cy="1325563"/>
          </a:xfrm>
        </p:spPr>
        <p:txBody>
          <a:bodyPr>
            <a:normAutofit/>
          </a:bodyPr>
          <a:lstStyle/>
          <a:p>
            <a:r>
              <a:rPr lang="en-US" sz="3600" dirty="0">
                <a:solidFill>
                  <a:srgbClr val="5ED1EC"/>
                </a:solidFill>
                <a:latin typeface="Century Gothic" panose="020B0502020202020204" pitchFamily="34" charset="0"/>
              </a:rPr>
              <a:t>Marketing and information sharing</a:t>
            </a:r>
            <a:endParaRPr lang="en-US" sz="3600" dirty="0">
              <a:solidFill>
                <a:srgbClr val="5ED1EC"/>
              </a:solidFill>
            </a:endParaRPr>
          </a:p>
        </p:txBody>
      </p:sp>
      <p:pic>
        <p:nvPicPr>
          <p:cNvPr id="5" name="Picture 4">
            <a:extLst>
              <a:ext uri="{FF2B5EF4-FFF2-40B4-BE49-F238E27FC236}">
                <a16:creationId xmlns:a16="http://schemas.microsoft.com/office/drawing/2014/main" id="{550C348C-C51E-B24F-8628-59C8551B02F0}"/>
              </a:ext>
            </a:extLst>
          </p:cNvPr>
          <p:cNvPicPr>
            <a:picLocks noChangeAspect="1"/>
          </p:cNvPicPr>
          <p:nvPr/>
        </p:nvPicPr>
        <p:blipFill>
          <a:blip r:embed="rId3"/>
          <a:stretch>
            <a:fillRect/>
          </a:stretch>
        </p:blipFill>
        <p:spPr>
          <a:xfrm>
            <a:off x="0" y="0"/>
            <a:ext cx="1795749" cy="1835027"/>
          </a:xfrm>
          <a:prstGeom prst="rect">
            <a:avLst/>
          </a:prstGeom>
        </p:spPr>
      </p:pic>
      <p:sp>
        <p:nvSpPr>
          <p:cNvPr id="9" name="Content Placeholder 8">
            <a:extLst>
              <a:ext uri="{FF2B5EF4-FFF2-40B4-BE49-F238E27FC236}">
                <a16:creationId xmlns:a16="http://schemas.microsoft.com/office/drawing/2014/main" id="{C8243037-1257-884A-AE16-9907CA72935C}"/>
              </a:ext>
            </a:extLst>
          </p:cNvPr>
          <p:cNvSpPr>
            <a:spLocks noGrp="1"/>
          </p:cNvSpPr>
          <p:nvPr>
            <p:ph sz="half" idx="1"/>
          </p:nvPr>
        </p:nvSpPr>
        <p:spPr>
          <a:xfrm>
            <a:off x="506776" y="1690688"/>
            <a:ext cx="11432181" cy="4486275"/>
          </a:xfrm>
        </p:spPr>
        <p:txBody>
          <a:bodyPr>
            <a:normAutofit/>
          </a:bodyPr>
          <a:lstStyle/>
          <a:p>
            <a:pPr marL="0" indent="0">
              <a:buNone/>
            </a:pPr>
            <a:endParaRPr lang="en-US" sz="2400" dirty="0"/>
          </a:p>
          <a:p>
            <a:pPr marL="0" indent="0">
              <a:lnSpc>
                <a:spcPct val="120000"/>
              </a:lnSpc>
              <a:buNone/>
            </a:pPr>
            <a:r>
              <a:rPr lang="en-US" sz="2400" dirty="0">
                <a:latin typeface="Century Gothic" panose="020B0502020202020204" pitchFamily="34" charset="0"/>
              </a:rPr>
              <a:t>Media and Communications efforts continued through the: </a:t>
            </a:r>
          </a:p>
          <a:p>
            <a:pPr marL="0" indent="0">
              <a:lnSpc>
                <a:spcPct val="120000"/>
              </a:lnSpc>
              <a:buNone/>
            </a:pPr>
            <a:r>
              <a:rPr lang="en-US" sz="2400" dirty="0">
                <a:latin typeface="Century Gothic" panose="020B0502020202020204" pitchFamily="34" charset="0"/>
              </a:rPr>
              <a:t>•	Monthly Newsletter </a:t>
            </a:r>
          </a:p>
          <a:p>
            <a:pPr marL="0" indent="0">
              <a:lnSpc>
                <a:spcPct val="120000"/>
              </a:lnSpc>
              <a:buNone/>
            </a:pPr>
            <a:r>
              <a:rPr lang="en-US" sz="2400" dirty="0">
                <a:latin typeface="Century Gothic" panose="020B0502020202020204" pitchFamily="34" charset="0"/>
              </a:rPr>
              <a:t>•	Distribution of resources </a:t>
            </a:r>
          </a:p>
          <a:p>
            <a:pPr marL="0" indent="0">
              <a:lnSpc>
                <a:spcPct val="120000"/>
              </a:lnSpc>
              <a:buNone/>
            </a:pPr>
            <a:r>
              <a:rPr lang="en-US" sz="2400" dirty="0">
                <a:latin typeface="Century Gothic" panose="020B0502020202020204" pitchFamily="34" charset="0"/>
              </a:rPr>
              <a:t>•	Dissemination of Information </a:t>
            </a:r>
          </a:p>
          <a:p>
            <a:pPr marL="0" indent="0">
              <a:lnSpc>
                <a:spcPct val="120000"/>
              </a:lnSpc>
              <a:buNone/>
            </a:pPr>
            <a:r>
              <a:rPr lang="en-US" sz="2400" dirty="0">
                <a:latin typeface="Century Gothic" panose="020B0502020202020204" pitchFamily="34" charset="0"/>
              </a:rPr>
              <a:t>•	Television, radio and newspaper interviews or articles. </a:t>
            </a:r>
          </a:p>
          <a:p>
            <a:pPr marL="0" indent="0">
              <a:buNone/>
            </a:pPr>
            <a:endParaRPr lang="en-US" dirty="0">
              <a:latin typeface="Century Gothic" panose="020B0502020202020204" pitchFamily="34" charset="0"/>
            </a:endParaRPr>
          </a:p>
          <a:p>
            <a:endParaRPr lang="en-US" dirty="0"/>
          </a:p>
        </p:txBody>
      </p:sp>
      <p:pic>
        <p:nvPicPr>
          <p:cNvPr id="6" name="Picture 5">
            <a:extLst>
              <a:ext uri="{FF2B5EF4-FFF2-40B4-BE49-F238E27FC236}">
                <a16:creationId xmlns:a16="http://schemas.microsoft.com/office/drawing/2014/main" id="{B35279BE-BF73-8547-B98F-ED628E46DAE1}"/>
              </a:ext>
            </a:extLst>
          </p:cNvPr>
          <p:cNvPicPr>
            <a:picLocks noChangeAspect="1"/>
          </p:cNvPicPr>
          <p:nvPr/>
        </p:nvPicPr>
        <p:blipFill>
          <a:blip r:embed="rId4"/>
          <a:stretch>
            <a:fillRect/>
          </a:stretch>
        </p:blipFill>
        <p:spPr>
          <a:xfrm>
            <a:off x="8604173" y="5333463"/>
            <a:ext cx="3587827" cy="1524537"/>
          </a:xfrm>
          <a:prstGeom prst="rect">
            <a:avLst/>
          </a:prstGeom>
        </p:spPr>
      </p:pic>
    </p:spTree>
    <p:extLst>
      <p:ext uri="{BB962C8B-B14F-4D97-AF65-F5344CB8AC3E}">
        <p14:creationId xmlns:p14="http://schemas.microsoft.com/office/powerpoint/2010/main" val="32731020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622C55-A4F0-824D-832C-972E30CD4D5E}"/>
              </a:ext>
            </a:extLst>
          </p:cNvPr>
          <p:cNvSpPr>
            <a:spLocks noGrp="1"/>
          </p:cNvSpPr>
          <p:nvPr>
            <p:ph type="title"/>
          </p:nvPr>
        </p:nvSpPr>
        <p:spPr>
          <a:xfrm>
            <a:off x="2192357" y="275422"/>
            <a:ext cx="9364337" cy="1531343"/>
          </a:xfrm>
        </p:spPr>
        <p:txBody>
          <a:bodyPr>
            <a:normAutofit/>
          </a:bodyPr>
          <a:lstStyle/>
          <a:p>
            <a:r>
              <a:rPr lang="en-US" sz="4000" dirty="0">
                <a:solidFill>
                  <a:srgbClr val="5ED1EC"/>
                </a:solidFill>
                <a:latin typeface="Century Gothic" panose="020B0502020202020204" pitchFamily="34" charset="0"/>
              </a:rPr>
              <a:t>Projects</a:t>
            </a:r>
            <a:br>
              <a:rPr lang="en-US" sz="4000" b="1" dirty="0">
                <a:solidFill>
                  <a:srgbClr val="00B0F0"/>
                </a:solidFill>
                <a:latin typeface="Century Gothic" panose="020B0502020202020204" pitchFamily="34" charset="0"/>
              </a:rPr>
            </a:br>
            <a:endParaRPr lang="en-US" sz="4000" b="1" dirty="0">
              <a:solidFill>
                <a:srgbClr val="00B0F0"/>
              </a:solidFill>
              <a:latin typeface="Century Gothic" panose="020B0502020202020204" pitchFamily="34" charset="0"/>
            </a:endParaRPr>
          </a:p>
        </p:txBody>
      </p:sp>
      <p:pic>
        <p:nvPicPr>
          <p:cNvPr id="4" name="Picture 3">
            <a:extLst>
              <a:ext uri="{FF2B5EF4-FFF2-40B4-BE49-F238E27FC236}">
                <a16:creationId xmlns:a16="http://schemas.microsoft.com/office/drawing/2014/main" id="{66195F9B-5735-8846-9354-C2AD9BFDF352}"/>
              </a:ext>
            </a:extLst>
          </p:cNvPr>
          <p:cNvPicPr>
            <a:picLocks noChangeAspect="1"/>
          </p:cNvPicPr>
          <p:nvPr/>
        </p:nvPicPr>
        <p:blipFill>
          <a:blip r:embed="rId3"/>
          <a:stretch>
            <a:fillRect/>
          </a:stretch>
        </p:blipFill>
        <p:spPr>
          <a:xfrm>
            <a:off x="0" y="0"/>
            <a:ext cx="1927952" cy="1970122"/>
          </a:xfrm>
          <a:prstGeom prst="rect">
            <a:avLst/>
          </a:prstGeom>
        </p:spPr>
      </p:pic>
      <p:pic>
        <p:nvPicPr>
          <p:cNvPr id="5" name="Picture 4">
            <a:extLst>
              <a:ext uri="{FF2B5EF4-FFF2-40B4-BE49-F238E27FC236}">
                <a16:creationId xmlns:a16="http://schemas.microsoft.com/office/drawing/2014/main" id="{B35279BE-BF73-8547-B98F-ED628E46DAE1}"/>
              </a:ext>
            </a:extLst>
          </p:cNvPr>
          <p:cNvPicPr>
            <a:picLocks noChangeAspect="1"/>
          </p:cNvPicPr>
          <p:nvPr/>
        </p:nvPicPr>
        <p:blipFill>
          <a:blip r:embed="rId4"/>
          <a:stretch>
            <a:fillRect/>
          </a:stretch>
        </p:blipFill>
        <p:spPr>
          <a:xfrm>
            <a:off x="8604173" y="5380759"/>
            <a:ext cx="3587827" cy="1524537"/>
          </a:xfrm>
          <a:prstGeom prst="rect">
            <a:avLst/>
          </a:prstGeom>
        </p:spPr>
      </p:pic>
      <p:sp>
        <p:nvSpPr>
          <p:cNvPr id="6" name="TextBox 5">
            <a:extLst>
              <a:ext uri="{FF2B5EF4-FFF2-40B4-BE49-F238E27FC236}">
                <a16:creationId xmlns:a16="http://schemas.microsoft.com/office/drawing/2014/main" id="{60250E2C-14CD-DE72-748B-A2B610B0CA4E}"/>
              </a:ext>
            </a:extLst>
          </p:cNvPr>
          <p:cNvSpPr txBox="1"/>
          <p:nvPr/>
        </p:nvSpPr>
        <p:spPr>
          <a:xfrm>
            <a:off x="476906" y="1970122"/>
            <a:ext cx="9975632" cy="4524315"/>
          </a:xfrm>
          <a:prstGeom prst="rect">
            <a:avLst/>
          </a:prstGeom>
          <a:noFill/>
        </p:spPr>
        <p:txBody>
          <a:bodyPr wrap="square">
            <a:spAutoFit/>
          </a:bodyPr>
          <a:lstStyle/>
          <a:p>
            <a:pPr lvl="0"/>
            <a:r>
              <a:rPr lang="en-US" sz="3600" dirty="0">
                <a:effectLst/>
                <a:latin typeface="Calibri" panose="020F0502020204030204" pitchFamily="34" charset="0"/>
                <a:ea typeface="Times New Roman" panose="02020603050405020304" pitchFamily="18" charset="0"/>
                <a:cs typeface="Calibri" panose="020F0502020204030204" pitchFamily="34" charset="0"/>
              </a:rPr>
              <a:t>1. Training and Curriculum:  Realignment of the </a:t>
            </a:r>
            <a:r>
              <a:rPr lang="en-US" sz="3600" dirty="0">
                <a:latin typeface="Calibri" panose="020F0502020204030204" pitchFamily="34" charset="0"/>
                <a:ea typeface="Times New Roman" panose="02020603050405020304" pitchFamily="18" charset="0"/>
                <a:cs typeface="Calibri" panose="020F0502020204030204" pitchFamily="34" charset="0"/>
              </a:rPr>
              <a:t>N</a:t>
            </a:r>
            <a:r>
              <a:rPr lang="en-US" sz="3600" dirty="0">
                <a:effectLst/>
                <a:latin typeface="Calibri" panose="020F0502020204030204" pitchFamily="34" charset="0"/>
                <a:ea typeface="Times New Roman" panose="02020603050405020304" pitchFamily="18" charset="0"/>
                <a:cs typeface="Calibri" panose="020F0502020204030204" pitchFamily="34" charset="0"/>
              </a:rPr>
              <a:t>QF Level 4 Materials – Rene King</a:t>
            </a:r>
          </a:p>
          <a:p>
            <a:pPr lvl="0"/>
            <a:endParaRPr lang="en-US" sz="3600" dirty="0">
              <a:effectLst/>
              <a:latin typeface="Calibri" panose="020F0502020204030204" pitchFamily="34" charset="0"/>
              <a:ea typeface="Times New Roman" panose="02020603050405020304" pitchFamily="18" charset="0"/>
              <a:cs typeface="Calibri" panose="020F0502020204030204" pitchFamily="34" charset="0"/>
            </a:endParaRPr>
          </a:p>
          <a:p>
            <a:pPr lvl="0"/>
            <a:r>
              <a:rPr lang="en-US" sz="3600" dirty="0">
                <a:latin typeface="Calibri" panose="020F0502020204030204" pitchFamily="34" charset="0"/>
                <a:ea typeface="Times New Roman" panose="02020603050405020304" pitchFamily="18" charset="0"/>
                <a:cs typeface="Calibri" panose="020F0502020204030204" pitchFamily="34" charset="0"/>
              </a:rPr>
              <a:t>2. KZN ECD Relief Project in partnership with NECT and UNICEF – Carol Warmberg</a:t>
            </a:r>
          </a:p>
          <a:p>
            <a:pPr lvl="0"/>
            <a:endParaRPr lang="en-US" sz="3600" dirty="0">
              <a:latin typeface="Calibri" panose="020F0502020204030204" pitchFamily="34" charset="0"/>
              <a:ea typeface="Times New Roman" panose="02020603050405020304" pitchFamily="18" charset="0"/>
              <a:cs typeface="Calibri" panose="020F0502020204030204" pitchFamily="34" charset="0"/>
            </a:endParaRPr>
          </a:p>
          <a:p>
            <a:pPr lvl="0"/>
            <a:r>
              <a:rPr lang="en-US" sz="3600" dirty="0">
                <a:effectLst/>
                <a:latin typeface="Calibri" panose="020F0502020204030204" pitchFamily="34" charset="0"/>
                <a:ea typeface="Times New Roman" panose="02020603050405020304" pitchFamily="18" charset="0"/>
                <a:cs typeface="Calibri" panose="020F0502020204030204" pitchFamily="34" charset="0"/>
              </a:rPr>
              <a:t>3. World Vision NECDA partnership funded by UNICEF – Puleng Motsoeneng</a:t>
            </a:r>
            <a:endParaRPr lang="en-ZA" sz="36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324747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B25B8-3433-F541-9BF0-531758C95484}"/>
              </a:ext>
            </a:extLst>
          </p:cNvPr>
          <p:cNvSpPr>
            <a:spLocks noGrp="1"/>
          </p:cNvSpPr>
          <p:nvPr>
            <p:ph type="title"/>
          </p:nvPr>
        </p:nvSpPr>
        <p:spPr>
          <a:xfrm>
            <a:off x="2071172" y="231355"/>
            <a:ext cx="9282628" cy="1509310"/>
          </a:xfrm>
        </p:spPr>
        <p:txBody>
          <a:bodyPr>
            <a:noAutofit/>
          </a:bodyPr>
          <a:lstStyle/>
          <a:p>
            <a:r>
              <a:rPr lang="en-US" sz="3600" dirty="0">
                <a:solidFill>
                  <a:srgbClr val="5ED1EC"/>
                </a:solidFill>
              </a:rPr>
              <a:t>Conclusion</a:t>
            </a:r>
          </a:p>
        </p:txBody>
      </p:sp>
      <p:sp>
        <p:nvSpPr>
          <p:cNvPr id="3" name="Content Placeholder 2">
            <a:extLst>
              <a:ext uri="{FF2B5EF4-FFF2-40B4-BE49-F238E27FC236}">
                <a16:creationId xmlns:a16="http://schemas.microsoft.com/office/drawing/2014/main" id="{F204176A-9C7A-554E-A864-9DBA7924EBCC}"/>
              </a:ext>
            </a:extLst>
          </p:cNvPr>
          <p:cNvSpPr>
            <a:spLocks noGrp="1"/>
          </p:cNvSpPr>
          <p:nvPr>
            <p:ph sz="half" idx="1"/>
          </p:nvPr>
        </p:nvSpPr>
        <p:spPr>
          <a:xfrm>
            <a:off x="838200" y="1835027"/>
            <a:ext cx="10515600" cy="4351338"/>
          </a:xfrm>
        </p:spPr>
        <p:txBody>
          <a:bodyPr>
            <a:normAutofit fontScale="25000" lnSpcReduction="20000"/>
          </a:bodyPr>
          <a:lstStyle/>
          <a:p>
            <a:pPr marL="0" indent="0">
              <a:buNone/>
            </a:pPr>
            <a:r>
              <a:rPr lang="en-ZA" sz="4900" dirty="0">
                <a:latin typeface="Century Gothic" panose="020B0502020202020204" pitchFamily="34" charset="0"/>
              </a:rPr>
              <a:t>During the past months NECDA board members have so perfectly illustrated that together we are stronger. I want to share this poem by Monet Echo, written in 2018</a:t>
            </a:r>
            <a:r>
              <a:rPr lang="en-ZA" sz="2400" dirty="0">
                <a:latin typeface="Century Gothic" panose="020B0502020202020204" pitchFamily="34" charset="0"/>
              </a:rPr>
              <a:t>:</a:t>
            </a:r>
          </a:p>
          <a:p>
            <a:pPr marL="0" indent="0">
              <a:buNone/>
            </a:pPr>
            <a:endParaRPr lang="en-ZA" sz="2000" dirty="0">
              <a:latin typeface="Century Gothic" panose="020B0502020202020204" pitchFamily="34" charset="0"/>
            </a:endParaRPr>
          </a:p>
          <a:p>
            <a:pPr marL="0" indent="0" algn="ctr">
              <a:buNone/>
            </a:pPr>
            <a:r>
              <a:rPr lang="en-US" sz="5600" b="0" i="1" u="sng" dirty="0">
                <a:solidFill>
                  <a:srgbClr val="222222"/>
                </a:solidFill>
                <a:effectLst/>
                <a:latin typeface="Palatino Linotype" panose="02040502050505030304" pitchFamily="18" charset="0"/>
                <a:hlinkClick r:id="rId3"/>
              </a:rPr>
              <a:t>A Feather... Or a Wing</a:t>
            </a:r>
            <a:endParaRPr lang="en-US" sz="5600" b="0" i="1" dirty="0">
              <a:solidFill>
                <a:srgbClr val="222222"/>
              </a:solidFill>
              <a:effectLst/>
              <a:latin typeface="Palatino Linotype" panose="02040502050505030304" pitchFamily="18" charset="0"/>
            </a:endParaRPr>
          </a:p>
          <a:p>
            <a:pPr marL="0" indent="0" algn="ctr">
              <a:buNone/>
            </a:pPr>
            <a:r>
              <a:rPr lang="en-US" sz="5600" b="0" i="1" dirty="0">
                <a:solidFill>
                  <a:srgbClr val="222222"/>
                </a:solidFill>
                <a:effectLst/>
                <a:latin typeface="Palatino Linotype" panose="02040502050505030304" pitchFamily="18" charset="0"/>
              </a:rPr>
              <a:t>When alone</a:t>
            </a:r>
            <a:br>
              <a:rPr lang="en-US" sz="5600" b="0" i="1" dirty="0">
                <a:solidFill>
                  <a:srgbClr val="222222"/>
                </a:solidFill>
                <a:effectLst/>
                <a:latin typeface="Palatino Linotype" panose="02040502050505030304" pitchFamily="18" charset="0"/>
              </a:rPr>
            </a:br>
            <a:r>
              <a:rPr lang="en-US" sz="5600" b="0" i="1" dirty="0">
                <a:solidFill>
                  <a:srgbClr val="222222"/>
                </a:solidFill>
                <a:effectLst/>
                <a:latin typeface="Palatino Linotype" panose="02040502050505030304" pitchFamily="18" charset="0"/>
              </a:rPr>
              <a:t>It drifts silently to the dust</a:t>
            </a:r>
            <a:br>
              <a:rPr lang="en-US" sz="5600" b="0" i="1" dirty="0">
                <a:solidFill>
                  <a:srgbClr val="222222"/>
                </a:solidFill>
                <a:effectLst/>
                <a:latin typeface="Palatino Linotype" panose="02040502050505030304" pitchFamily="18" charset="0"/>
              </a:rPr>
            </a:br>
            <a:r>
              <a:rPr lang="en-US" sz="5600" b="0" i="1" dirty="0">
                <a:solidFill>
                  <a:srgbClr val="222222"/>
                </a:solidFill>
                <a:effectLst/>
                <a:latin typeface="Palatino Linotype" panose="02040502050505030304" pitchFamily="18" charset="0"/>
              </a:rPr>
              <a:t>When joined</a:t>
            </a:r>
            <a:br>
              <a:rPr lang="en-US" sz="5600" b="0" i="1" dirty="0">
                <a:solidFill>
                  <a:srgbClr val="222222"/>
                </a:solidFill>
                <a:effectLst/>
                <a:latin typeface="Palatino Linotype" panose="02040502050505030304" pitchFamily="18" charset="0"/>
              </a:rPr>
            </a:br>
            <a:r>
              <a:rPr lang="en-US" sz="5600" b="0" i="1" dirty="0">
                <a:solidFill>
                  <a:srgbClr val="222222"/>
                </a:solidFill>
                <a:effectLst/>
                <a:latin typeface="Palatino Linotype" panose="02040502050505030304" pitchFamily="18" charset="0"/>
              </a:rPr>
              <a:t>It soars through violent wind gusts</a:t>
            </a:r>
            <a:br>
              <a:rPr lang="en-US" sz="5600" b="0" i="1" dirty="0">
                <a:solidFill>
                  <a:srgbClr val="222222"/>
                </a:solidFill>
                <a:effectLst/>
                <a:latin typeface="Palatino Linotype" panose="02040502050505030304" pitchFamily="18" charset="0"/>
              </a:rPr>
            </a:br>
            <a:br>
              <a:rPr lang="en-US" sz="5600" b="0" i="1" dirty="0">
                <a:solidFill>
                  <a:srgbClr val="222222"/>
                </a:solidFill>
                <a:effectLst/>
                <a:latin typeface="Palatino Linotype" panose="02040502050505030304" pitchFamily="18" charset="0"/>
              </a:rPr>
            </a:br>
            <a:r>
              <a:rPr lang="en-US" sz="5600" b="0" i="1" dirty="0">
                <a:solidFill>
                  <a:srgbClr val="222222"/>
                </a:solidFill>
                <a:effectLst/>
                <a:latin typeface="Palatino Linotype" panose="02040502050505030304" pitchFamily="18" charset="0"/>
              </a:rPr>
              <a:t>When alone</a:t>
            </a:r>
            <a:br>
              <a:rPr lang="en-US" sz="5600" b="0" i="1" dirty="0">
                <a:solidFill>
                  <a:srgbClr val="222222"/>
                </a:solidFill>
                <a:effectLst/>
                <a:latin typeface="Palatino Linotype" panose="02040502050505030304" pitchFamily="18" charset="0"/>
              </a:rPr>
            </a:br>
            <a:r>
              <a:rPr lang="en-US" sz="5600" b="0" i="1" dirty="0">
                <a:solidFill>
                  <a:srgbClr val="222222"/>
                </a:solidFill>
                <a:effectLst/>
                <a:latin typeface="Palatino Linotype" panose="02040502050505030304" pitchFamily="18" charset="0"/>
              </a:rPr>
              <a:t>It is frail, and if pressured, will break</a:t>
            </a:r>
            <a:br>
              <a:rPr lang="en-US" sz="5600" b="0" i="1" dirty="0">
                <a:solidFill>
                  <a:srgbClr val="222222"/>
                </a:solidFill>
                <a:effectLst/>
                <a:latin typeface="Palatino Linotype" panose="02040502050505030304" pitchFamily="18" charset="0"/>
              </a:rPr>
            </a:br>
            <a:r>
              <a:rPr lang="en-US" sz="5600" b="0" i="1" dirty="0">
                <a:solidFill>
                  <a:srgbClr val="222222"/>
                </a:solidFill>
                <a:effectLst/>
                <a:latin typeface="Palatino Linotype" panose="02040502050505030304" pitchFamily="18" charset="0"/>
              </a:rPr>
              <a:t>When together</a:t>
            </a:r>
            <a:br>
              <a:rPr lang="en-US" sz="5600" b="0" i="1" dirty="0">
                <a:solidFill>
                  <a:srgbClr val="222222"/>
                </a:solidFill>
                <a:effectLst/>
                <a:latin typeface="Palatino Linotype" panose="02040502050505030304" pitchFamily="18" charset="0"/>
              </a:rPr>
            </a:br>
            <a:r>
              <a:rPr lang="en-US" sz="5600" b="0" i="1" dirty="0">
                <a:solidFill>
                  <a:srgbClr val="222222"/>
                </a:solidFill>
                <a:effectLst/>
                <a:latin typeface="Palatino Linotype" panose="02040502050505030304" pitchFamily="18" charset="0"/>
              </a:rPr>
              <a:t>Not one will you easily take</a:t>
            </a:r>
            <a:br>
              <a:rPr lang="en-US" sz="5600" b="0" i="1" dirty="0">
                <a:solidFill>
                  <a:srgbClr val="222222"/>
                </a:solidFill>
                <a:effectLst/>
                <a:latin typeface="Palatino Linotype" panose="02040502050505030304" pitchFamily="18" charset="0"/>
              </a:rPr>
            </a:br>
            <a:br>
              <a:rPr lang="en-US" sz="5600" b="0" i="1" dirty="0">
                <a:solidFill>
                  <a:srgbClr val="222222"/>
                </a:solidFill>
                <a:effectLst/>
                <a:latin typeface="Palatino Linotype" panose="02040502050505030304" pitchFamily="18" charset="0"/>
              </a:rPr>
            </a:br>
            <a:r>
              <a:rPr lang="en-US" sz="5600" b="0" i="1" dirty="0">
                <a:solidFill>
                  <a:srgbClr val="222222"/>
                </a:solidFill>
                <a:effectLst/>
                <a:latin typeface="Palatino Linotype" panose="02040502050505030304" pitchFamily="18" charset="0"/>
              </a:rPr>
              <a:t>When alone</a:t>
            </a:r>
            <a:br>
              <a:rPr lang="en-US" sz="5600" b="0" i="1" dirty="0">
                <a:solidFill>
                  <a:srgbClr val="222222"/>
                </a:solidFill>
                <a:effectLst/>
                <a:latin typeface="Palatino Linotype" panose="02040502050505030304" pitchFamily="18" charset="0"/>
              </a:rPr>
            </a:br>
            <a:r>
              <a:rPr lang="en-US" sz="5600" b="0" i="1" dirty="0">
                <a:solidFill>
                  <a:srgbClr val="222222"/>
                </a:solidFill>
                <a:effectLst/>
                <a:latin typeface="Palatino Linotype" panose="02040502050505030304" pitchFamily="18" charset="0"/>
              </a:rPr>
              <a:t>It is considered extremely light</a:t>
            </a:r>
            <a:br>
              <a:rPr lang="en-US" sz="5600" b="0" i="1" dirty="0">
                <a:solidFill>
                  <a:srgbClr val="222222"/>
                </a:solidFill>
                <a:effectLst/>
                <a:latin typeface="Palatino Linotype" panose="02040502050505030304" pitchFamily="18" charset="0"/>
              </a:rPr>
            </a:br>
            <a:r>
              <a:rPr lang="en-US" sz="5600" b="0" i="1" dirty="0">
                <a:solidFill>
                  <a:srgbClr val="222222"/>
                </a:solidFill>
                <a:effectLst/>
                <a:latin typeface="Palatino Linotype" panose="02040502050505030304" pitchFamily="18" charset="0"/>
              </a:rPr>
              <a:t>When connected</a:t>
            </a:r>
            <a:br>
              <a:rPr lang="en-US" sz="5600" b="0" i="1" dirty="0">
                <a:solidFill>
                  <a:srgbClr val="222222"/>
                </a:solidFill>
                <a:effectLst/>
                <a:latin typeface="Palatino Linotype" panose="02040502050505030304" pitchFamily="18" charset="0"/>
              </a:rPr>
            </a:br>
            <a:r>
              <a:rPr lang="en-US" sz="5600" b="0" i="1" dirty="0">
                <a:solidFill>
                  <a:srgbClr val="222222"/>
                </a:solidFill>
                <a:effectLst/>
                <a:latin typeface="Palatino Linotype" panose="02040502050505030304" pitchFamily="18" charset="0"/>
              </a:rPr>
              <a:t>They carry an eagle in flight</a:t>
            </a:r>
            <a:br>
              <a:rPr lang="en-US" sz="5600" b="0" i="1" dirty="0">
                <a:solidFill>
                  <a:srgbClr val="222222"/>
                </a:solidFill>
                <a:effectLst/>
                <a:latin typeface="Palatino Linotype" panose="02040502050505030304" pitchFamily="18" charset="0"/>
              </a:rPr>
            </a:br>
            <a:br>
              <a:rPr lang="en-US" sz="5600" b="0" i="1" dirty="0">
                <a:solidFill>
                  <a:srgbClr val="222222"/>
                </a:solidFill>
                <a:effectLst/>
                <a:latin typeface="Palatino Linotype" panose="02040502050505030304" pitchFamily="18" charset="0"/>
              </a:rPr>
            </a:br>
            <a:r>
              <a:rPr lang="en-US" sz="5600" b="0" i="1" dirty="0">
                <a:solidFill>
                  <a:srgbClr val="222222"/>
                </a:solidFill>
                <a:effectLst/>
                <a:latin typeface="Palatino Linotype" panose="02040502050505030304" pitchFamily="18" charset="0"/>
              </a:rPr>
              <a:t>When alone</a:t>
            </a:r>
            <a:br>
              <a:rPr lang="en-US" sz="5600" b="0" i="1" dirty="0">
                <a:solidFill>
                  <a:srgbClr val="222222"/>
                </a:solidFill>
                <a:effectLst/>
                <a:latin typeface="Palatino Linotype" panose="02040502050505030304" pitchFamily="18" charset="0"/>
              </a:rPr>
            </a:br>
            <a:r>
              <a:rPr lang="en-US" sz="5600" b="0" i="1" dirty="0">
                <a:solidFill>
                  <a:srgbClr val="222222"/>
                </a:solidFill>
                <a:effectLst/>
                <a:latin typeface="Palatino Linotype" panose="02040502050505030304" pitchFamily="18" charset="0"/>
              </a:rPr>
              <a:t>A feather is still a unique and beautiful thing</a:t>
            </a:r>
            <a:br>
              <a:rPr lang="en-US" sz="5600" b="0" i="1" dirty="0">
                <a:solidFill>
                  <a:srgbClr val="222222"/>
                </a:solidFill>
                <a:effectLst/>
                <a:latin typeface="Palatino Linotype" panose="02040502050505030304" pitchFamily="18" charset="0"/>
              </a:rPr>
            </a:br>
            <a:r>
              <a:rPr lang="en-US" sz="5600" b="0" i="1" dirty="0">
                <a:solidFill>
                  <a:srgbClr val="222222"/>
                </a:solidFill>
                <a:effectLst/>
                <a:latin typeface="Palatino Linotype" panose="02040502050505030304" pitchFamily="18" charset="0"/>
              </a:rPr>
              <a:t>But when united</a:t>
            </a:r>
            <a:br>
              <a:rPr lang="en-US" sz="5600" b="0" i="0" dirty="0">
                <a:solidFill>
                  <a:srgbClr val="222222"/>
                </a:solidFill>
                <a:effectLst/>
                <a:latin typeface="Palatino Linotype" panose="02040502050505030304" pitchFamily="18" charset="0"/>
              </a:rPr>
            </a:br>
            <a:r>
              <a:rPr lang="en-US" sz="5600" b="0" i="0" dirty="0">
                <a:solidFill>
                  <a:srgbClr val="222222"/>
                </a:solidFill>
                <a:effectLst/>
                <a:latin typeface="Palatino Linotype" panose="02040502050505030304" pitchFamily="18" charset="0"/>
              </a:rPr>
              <a:t>They transform into a stunning, powerful wing</a:t>
            </a:r>
          </a:p>
          <a:p>
            <a:endParaRPr lang="en-US" dirty="0"/>
          </a:p>
          <a:p>
            <a:pPr marL="0" indent="0">
              <a:buNone/>
            </a:pPr>
            <a:r>
              <a:rPr lang="en-US" sz="5500" dirty="0"/>
              <a:t>My heartfelt gratitude to every NECDA board member for the many hours of work over and beyond attending board </a:t>
            </a:r>
          </a:p>
          <a:p>
            <a:pPr marL="0" indent="0">
              <a:buNone/>
            </a:pPr>
            <a:r>
              <a:rPr lang="en-US" sz="5500" dirty="0"/>
              <a:t>meetings. Together we braved the gusts of wind, we collaborated and taken NECDA to new heights. I am so proud of </a:t>
            </a:r>
          </a:p>
          <a:p>
            <a:pPr marL="0" indent="0">
              <a:buNone/>
            </a:pPr>
            <a:r>
              <a:rPr lang="en-US" sz="5500" dirty="0"/>
              <a:t>all we have achieved.</a:t>
            </a:r>
          </a:p>
        </p:txBody>
      </p:sp>
      <p:pic>
        <p:nvPicPr>
          <p:cNvPr id="5" name="Picture 4">
            <a:extLst>
              <a:ext uri="{FF2B5EF4-FFF2-40B4-BE49-F238E27FC236}">
                <a16:creationId xmlns:a16="http://schemas.microsoft.com/office/drawing/2014/main" id="{938422D7-1DFE-4E4A-A484-C83072D4FFFA}"/>
              </a:ext>
            </a:extLst>
          </p:cNvPr>
          <p:cNvPicPr>
            <a:picLocks noChangeAspect="1"/>
          </p:cNvPicPr>
          <p:nvPr/>
        </p:nvPicPr>
        <p:blipFill>
          <a:blip r:embed="rId4"/>
          <a:stretch>
            <a:fillRect/>
          </a:stretch>
        </p:blipFill>
        <p:spPr>
          <a:xfrm>
            <a:off x="0" y="0"/>
            <a:ext cx="1795749" cy="1835027"/>
          </a:xfrm>
          <a:prstGeom prst="rect">
            <a:avLst/>
          </a:prstGeom>
        </p:spPr>
      </p:pic>
      <p:pic>
        <p:nvPicPr>
          <p:cNvPr id="6" name="Content Placeholder 5">
            <a:extLst>
              <a:ext uri="{FF2B5EF4-FFF2-40B4-BE49-F238E27FC236}">
                <a16:creationId xmlns:a16="http://schemas.microsoft.com/office/drawing/2014/main" id="{B0C528C0-D6D5-2841-B368-82CAC11344C5}"/>
              </a:ext>
            </a:extLst>
          </p:cNvPr>
          <p:cNvPicPr>
            <a:picLocks noGrp="1" noChangeAspect="1"/>
          </p:cNvPicPr>
          <p:nvPr>
            <p:ph sz="half" idx="2"/>
          </p:nvPr>
        </p:nvPicPr>
        <p:blipFill>
          <a:blip r:embed="rId5"/>
          <a:stretch>
            <a:fillRect/>
          </a:stretch>
        </p:blipFill>
        <p:spPr>
          <a:xfrm>
            <a:off x="9399384" y="5348690"/>
            <a:ext cx="2708153" cy="1509310"/>
          </a:xfrm>
          <a:prstGeom prst="rect">
            <a:avLst/>
          </a:prstGeom>
        </p:spPr>
      </p:pic>
    </p:spTree>
    <p:extLst>
      <p:ext uri="{BB962C8B-B14F-4D97-AF65-F5344CB8AC3E}">
        <p14:creationId xmlns:p14="http://schemas.microsoft.com/office/powerpoint/2010/main" val="17828102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A341AE33-318E-5743-878C-1325F9325D0F}"/>
              </a:ext>
            </a:extLst>
          </p:cNvPr>
          <p:cNvSpPr>
            <a:spLocks noGrp="1"/>
          </p:cNvSpPr>
          <p:nvPr>
            <p:ph type="title"/>
          </p:nvPr>
        </p:nvSpPr>
        <p:spPr>
          <a:xfrm>
            <a:off x="2071171" y="365125"/>
            <a:ext cx="9282628" cy="1325563"/>
          </a:xfrm>
        </p:spPr>
        <p:txBody>
          <a:bodyPr>
            <a:normAutofit/>
          </a:bodyPr>
          <a:lstStyle/>
          <a:p>
            <a:r>
              <a:rPr lang="en-US" sz="3600" dirty="0">
                <a:solidFill>
                  <a:srgbClr val="5ED1EC"/>
                </a:solidFill>
                <a:latin typeface="Century Gothic" panose="020B0502020202020204" pitchFamily="34" charset="0"/>
              </a:rPr>
              <a:t>Contact details</a:t>
            </a:r>
          </a:p>
        </p:txBody>
      </p:sp>
      <p:sp>
        <p:nvSpPr>
          <p:cNvPr id="9" name="Content Placeholder 8">
            <a:extLst>
              <a:ext uri="{FF2B5EF4-FFF2-40B4-BE49-F238E27FC236}">
                <a16:creationId xmlns:a16="http://schemas.microsoft.com/office/drawing/2014/main" id="{8171C466-F5A0-F34E-9B0E-4DEAC3D15DEF}"/>
              </a:ext>
            </a:extLst>
          </p:cNvPr>
          <p:cNvSpPr>
            <a:spLocks noGrp="1"/>
          </p:cNvSpPr>
          <p:nvPr>
            <p:ph idx="1"/>
          </p:nvPr>
        </p:nvSpPr>
        <p:spPr/>
        <p:txBody>
          <a:bodyPr/>
          <a:lstStyle/>
          <a:p>
            <a:pPr marL="0" indent="0" algn="ctr">
              <a:buNone/>
            </a:pPr>
            <a:endParaRPr lang="en-ZA" sz="3200" i="1" dirty="0"/>
          </a:p>
          <a:p>
            <a:pPr marL="0" indent="0" algn="ctr">
              <a:buNone/>
            </a:pPr>
            <a:endParaRPr lang="en-ZA" sz="3200" i="1" dirty="0"/>
          </a:p>
          <a:p>
            <a:pPr marL="0" indent="0" algn="ctr">
              <a:buNone/>
            </a:pPr>
            <a:r>
              <a:rPr lang="en-ZA" sz="3200" i="1" dirty="0"/>
              <a:t>Dr Monica Stach</a:t>
            </a:r>
          </a:p>
          <a:p>
            <a:pPr marL="0" indent="0" algn="ctr">
              <a:buNone/>
            </a:pPr>
            <a:r>
              <a:rPr lang="en-ZA" sz="3200" i="1" dirty="0"/>
              <a:t>NECDA chairperson</a:t>
            </a:r>
          </a:p>
          <a:p>
            <a:pPr marL="0" indent="0" algn="ctr">
              <a:buNone/>
            </a:pPr>
            <a:r>
              <a:rPr lang="en-ZA" sz="3200" i="1" dirty="0"/>
              <a:t>monicas@cotlands.org</a:t>
            </a:r>
          </a:p>
          <a:p>
            <a:pPr marL="0" indent="0">
              <a:buNone/>
            </a:pPr>
            <a:endParaRPr lang="en-ZA" dirty="0"/>
          </a:p>
          <a:p>
            <a:endParaRPr lang="en-US" dirty="0"/>
          </a:p>
        </p:txBody>
      </p:sp>
      <p:pic>
        <p:nvPicPr>
          <p:cNvPr id="10" name="Picture 9">
            <a:extLst>
              <a:ext uri="{FF2B5EF4-FFF2-40B4-BE49-F238E27FC236}">
                <a16:creationId xmlns:a16="http://schemas.microsoft.com/office/drawing/2014/main" id="{814403AE-BAA6-AF4F-A9B4-30B0604C7406}"/>
              </a:ext>
            </a:extLst>
          </p:cNvPr>
          <p:cNvPicPr>
            <a:picLocks noChangeAspect="1"/>
          </p:cNvPicPr>
          <p:nvPr/>
        </p:nvPicPr>
        <p:blipFill>
          <a:blip r:embed="rId3"/>
          <a:stretch>
            <a:fillRect/>
          </a:stretch>
        </p:blipFill>
        <p:spPr>
          <a:xfrm>
            <a:off x="0" y="1"/>
            <a:ext cx="1520129" cy="1553378"/>
          </a:xfrm>
          <a:prstGeom prst="rect">
            <a:avLst/>
          </a:prstGeom>
        </p:spPr>
      </p:pic>
      <p:pic>
        <p:nvPicPr>
          <p:cNvPr id="11" name="Content Placeholder 5">
            <a:extLst>
              <a:ext uri="{FF2B5EF4-FFF2-40B4-BE49-F238E27FC236}">
                <a16:creationId xmlns:a16="http://schemas.microsoft.com/office/drawing/2014/main" id="{CCC59EBB-9B67-1B4A-8711-99169C24067B}"/>
              </a:ext>
            </a:extLst>
          </p:cNvPr>
          <p:cNvPicPr>
            <a:picLocks noChangeAspect="1"/>
          </p:cNvPicPr>
          <p:nvPr/>
        </p:nvPicPr>
        <p:blipFill>
          <a:blip r:embed="rId4"/>
          <a:stretch>
            <a:fillRect/>
          </a:stretch>
        </p:blipFill>
        <p:spPr>
          <a:xfrm>
            <a:off x="9088916" y="5280666"/>
            <a:ext cx="3103084" cy="1577334"/>
          </a:xfrm>
          <a:prstGeom prst="rect">
            <a:avLst/>
          </a:prstGeom>
        </p:spPr>
      </p:pic>
    </p:spTree>
    <p:extLst>
      <p:ext uri="{BB962C8B-B14F-4D97-AF65-F5344CB8AC3E}">
        <p14:creationId xmlns:p14="http://schemas.microsoft.com/office/powerpoint/2010/main" val="39094842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DF44EBD-D0E8-AF40-A167-0D1E8E3F4613}"/>
              </a:ext>
            </a:extLst>
          </p:cNvPr>
          <p:cNvPicPr>
            <a:picLocks noChangeAspect="1"/>
          </p:cNvPicPr>
          <p:nvPr/>
        </p:nvPicPr>
        <p:blipFill>
          <a:blip r:embed="rId3"/>
          <a:stretch>
            <a:fillRect/>
          </a:stretch>
        </p:blipFill>
        <p:spPr>
          <a:xfrm>
            <a:off x="132203" y="1"/>
            <a:ext cx="1311008" cy="1241426"/>
          </a:xfrm>
          <a:prstGeom prst="rect">
            <a:avLst/>
          </a:prstGeom>
        </p:spPr>
      </p:pic>
      <p:pic>
        <p:nvPicPr>
          <p:cNvPr id="7" name="Picture 6">
            <a:extLst>
              <a:ext uri="{FF2B5EF4-FFF2-40B4-BE49-F238E27FC236}">
                <a16:creationId xmlns:a16="http://schemas.microsoft.com/office/drawing/2014/main" id="{B135ED9B-9CEC-9AA8-9605-4DB5087719E5}"/>
              </a:ext>
            </a:extLst>
          </p:cNvPr>
          <p:cNvPicPr>
            <a:picLocks noChangeAspect="1"/>
          </p:cNvPicPr>
          <p:nvPr/>
        </p:nvPicPr>
        <p:blipFill>
          <a:blip r:embed="rId4"/>
          <a:stretch>
            <a:fillRect/>
          </a:stretch>
        </p:blipFill>
        <p:spPr>
          <a:xfrm>
            <a:off x="8604173" y="5333463"/>
            <a:ext cx="3587827" cy="1524537"/>
          </a:xfrm>
          <a:prstGeom prst="rect">
            <a:avLst/>
          </a:prstGeom>
        </p:spPr>
      </p:pic>
      <p:sp>
        <p:nvSpPr>
          <p:cNvPr id="9" name="Title 8">
            <a:extLst>
              <a:ext uri="{FF2B5EF4-FFF2-40B4-BE49-F238E27FC236}">
                <a16:creationId xmlns:a16="http://schemas.microsoft.com/office/drawing/2014/main" id="{D7FEAAF9-C812-90D7-CA50-95901FCF08DF}"/>
              </a:ext>
            </a:extLst>
          </p:cNvPr>
          <p:cNvSpPr>
            <a:spLocks noGrp="1"/>
          </p:cNvSpPr>
          <p:nvPr>
            <p:ph type="title"/>
          </p:nvPr>
        </p:nvSpPr>
        <p:spPr>
          <a:xfrm>
            <a:off x="1632858" y="136524"/>
            <a:ext cx="9704614" cy="1325563"/>
          </a:xfrm>
        </p:spPr>
        <p:txBody>
          <a:bodyPr/>
          <a:lstStyle/>
          <a:p>
            <a:r>
              <a:rPr lang="en-ZA" dirty="0">
                <a:solidFill>
                  <a:srgbClr val="5ED1EC"/>
                </a:solidFill>
              </a:rPr>
              <a:t>Welcome</a:t>
            </a:r>
            <a:r>
              <a:rPr lang="en-ZA" dirty="0"/>
              <a:t> </a:t>
            </a:r>
          </a:p>
        </p:txBody>
      </p:sp>
      <p:sp>
        <p:nvSpPr>
          <p:cNvPr id="10" name="Content Placeholder 9">
            <a:extLst>
              <a:ext uri="{FF2B5EF4-FFF2-40B4-BE49-F238E27FC236}">
                <a16:creationId xmlns:a16="http://schemas.microsoft.com/office/drawing/2014/main" id="{BACE8115-E8A3-9E88-58F7-D479461303AD}"/>
              </a:ext>
            </a:extLst>
          </p:cNvPr>
          <p:cNvSpPr>
            <a:spLocks noGrp="1"/>
          </p:cNvSpPr>
          <p:nvPr>
            <p:ph sz="half" idx="1"/>
          </p:nvPr>
        </p:nvSpPr>
        <p:spPr>
          <a:xfrm>
            <a:off x="683046" y="1758156"/>
            <a:ext cx="10946798" cy="4351337"/>
          </a:xfrm>
        </p:spPr>
        <p:txBody>
          <a:bodyPr>
            <a:normAutofit/>
          </a:bodyPr>
          <a:lstStyle/>
          <a:p>
            <a:pPr marL="0" indent="0">
              <a:buNone/>
            </a:pPr>
            <a:r>
              <a:rPr lang="en-US" dirty="0">
                <a:latin typeface="Century Gothic" panose="020B0502020202020204" pitchFamily="34" charset="0"/>
              </a:rPr>
              <a:t>Welcome to the NECDA Board, the Members of the alliance, and our Funding Partners. Thank you for taking time out to attend the National ECD Alliance virtual Annual General Meeting.</a:t>
            </a:r>
          </a:p>
          <a:p>
            <a:pPr marL="0" indent="0">
              <a:buNone/>
            </a:pPr>
            <a:endParaRPr lang="en-US" dirty="0">
              <a:latin typeface="Century Gothic" panose="020B0502020202020204" pitchFamily="34" charset="0"/>
            </a:endParaRPr>
          </a:p>
          <a:p>
            <a:pPr marL="0" indent="0">
              <a:buNone/>
            </a:pPr>
            <a:r>
              <a:rPr lang="en-US" dirty="0">
                <a:latin typeface="Century Gothic" panose="020B0502020202020204" pitchFamily="34" charset="0"/>
              </a:rPr>
              <a:t>Unfortunately, Monica has lost her voice and is not able to present her report, but it gives me great pleasure to deliver the report on her behalf.</a:t>
            </a:r>
          </a:p>
        </p:txBody>
      </p:sp>
    </p:spTree>
    <p:extLst>
      <p:ext uri="{BB962C8B-B14F-4D97-AF65-F5344CB8AC3E}">
        <p14:creationId xmlns:p14="http://schemas.microsoft.com/office/powerpoint/2010/main" val="15040637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C97CF-8406-454D-9100-B8318CE9666C}"/>
              </a:ext>
            </a:extLst>
          </p:cNvPr>
          <p:cNvSpPr>
            <a:spLocks noGrp="1"/>
          </p:cNvSpPr>
          <p:nvPr>
            <p:ph type="title"/>
          </p:nvPr>
        </p:nvSpPr>
        <p:spPr>
          <a:xfrm>
            <a:off x="1917558" y="137991"/>
            <a:ext cx="9712286" cy="1057621"/>
          </a:xfrm>
        </p:spPr>
        <p:txBody>
          <a:bodyPr>
            <a:normAutofit fontScale="90000"/>
          </a:bodyPr>
          <a:lstStyle/>
          <a:p>
            <a:br>
              <a:rPr lang="en-US" b="1" dirty="0">
                <a:solidFill>
                  <a:srgbClr val="00B0F0"/>
                </a:solidFill>
                <a:latin typeface="Century Gothic" panose="020B0502020202020204" pitchFamily="34" charset="0"/>
              </a:rPr>
            </a:br>
            <a:r>
              <a:rPr lang="en-US" sz="4000" b="1" dirty="0">
                <a:solidFill>
                  <a:srgbClr val="5ED1EC"/>
                </a:solidFill>
                <a:latin typeface="Century Gothic" panose="020B0502020202020204" pitchFamily="34" charset="0"/>
              </a:rPr>
              <a:t>Our strength</a:t>
            </a:r>
          </a:p>
        </p:txBody>
      </p:sp>
      <p:pic>
        <p:nvPicPr>
          <p:cNvPr id="4" name="Picture 3">
            <a:extLst>
              <a:ext uri="{FF2B5EF4-FFF2-40B4-BE49-F238E27FC236}">
                <a16:creationId xmlns:a16="http://schemas.microsoft.com/office/drawing/2014/main" id="{091FD500-5D52-2D4B-9739-6225F4882136}"/>
              </a:ext>
            </a:extLst>
          </p:cNvPr>
          <p:cNvPicPr>
            <a:picLocks noChangeAspect="1"/>
          </p:cNvPicPr>
          <p:nvPr/>
        </p:nvPicPr>
        <p:blipFill>
          <a:blip r:embed="rId3"/>
          <a:stretch>
            <a:fillRect/>
          </a:stretch>
        </p:blipFill>
        <p:spPr>
          <a:xfrm>
            <a:off x="0" y="42845"/>
            <a:ext cx="1795749" cy="1835027"/>
          </a:xfrm>
          <a:prstGeom prst="rect">
            <a:avLst/>
          </a:prstGeom>
        </p:spPr>
      </p:pic>
      <p:sp>
        <p:nvSpPr>
          <p:cNvPr id="10" name="Content Placeholder 9">
            <a:extLst>
              <a:ext uri="{FF2B5EF4-FFF2-40B4-BE49-F238E27FC236}">
                <a16:creationId xmlns:a16="http://schemas.microsoft.com/office/drawing/2014/main" id="{C9A7AA1B-3DA1-7E47-96CF-79429DD40FE7}"/>
              </a:ext>
            </a:extLst>
          </p:cNvPr>
          <p:cNvSpPr>
            <a:spLocks noGrp="1"/>
          </p:cNvSpPr>
          <p:nvPr>
            <p:ph sz="half" idx="1"/>
          </p:nvPr>
        </p:nvSpPr>
        <p:spPr>
          <a:xfrm>
            <a:off x="683046" y="1758156"/>
            <a:ext cx="10946798" cy="4351337"/>
          </a:xfrm>
        </p:spPr>
        <p:txBody>
          <a:bodyPr>
            <a:normAutofit lnSpcReduction="10000"/>
          </a:bodyPr>
          <a:lstStyle/>
          <a:p>
            <a:pPr marL="0" indent="0">
              <a:buNone/>
            </a:pPr>
            <a:r>
              <a:rPr lang="en-US" dirty="0">
                <a:latin typeface="Century Gothic" panose="020B0502020202020204" pitchFamily="34" charset="0"/>
              </a:rPr>
              <a:t>                                    </a:t>
            </a:r>
            <a:r>
              <a:rPr lang="en-US" sz="3200" dirty="0">
                <a:latin typeface="Century Gothic" panose="020B0502020202020204" pitchFamily="34" charset="0"/>
              </a:rPr>
              <a:t>2020 RTO Survey in which: </a:t>
            </a:r>
          </a:p>
          <a:p>
            <a:r>
              <a:rPr lang="en-ZA" b="1" dirty="0">
                <a:latin typeface="Century Gothic" panose="020B0502020202020204" pitchFamily="34" charset="0"/>
              </a:rPr>
              <a:t>34</a:t>
            </a:r>
            <a:r>
              <a:rPr lang="en-ZA" dirty="0">
                <a:latin typeface="Century Gothic" panose="020B0502020202020204" pitchFamily="34" charset="0"/>
              </a:rPr>
              <a:t> Alliance Members participated, revealed that collectively they employed over </a:t>
            </a:r>
          </a:p>
          <a:p>
            <a:pPr marL="0" indent="0">
              <a:buNone/>
            </a:pPr>
            <a:endParaRPr lang="en-ZA" dirty="0">
              <a:latin typeface="Century Gothic" panose="020B0502020202020204" pitchFamily="34" charset="0"/>
            </a:endParaRPr>
          </a:p>
          <a:p>
            <a:r>
              <a:rPr lang="en-ZA" b="1" dirty="0">
                <a:latin typeface="Century Gothic" panose="020B0502020202020204" pitchFamily="34" charset="0"/>
              </a:rPr>
              <a:t>4 000 </a:t>
            </a:r>
            <a:r>
              <a:rPr lang="en-ZA" dirty="0">
                <a:latin typeface="Century Gothic" panose="020B0502020202020204" pitchFamily="34" charset="0"/>
              </a:rPr>
              <a:t>ECD Trainers and Assessors, were currently training</a:t>
            </a:r>
          </a:p>
          <a:p>
            <a:pPr marL="0" indent="0">
              <a:buNone/>
            </a:pPr>
            <a:endParaRPr lang="en-ZA" dirty="0">
              <a:latin typeface="Century Gothic" panose="020B0502020202020204" pitchFamily="34" charset="0"/>
            </a:endParaRPr>
          </a:p>
          <a:p>
            <a:r>
              <a:rPr lang="en-ZA" b="1" dirty="0">
                <a:latin typeface="Century Gothic" panose="020B0502020202020204" pitchFamily="34" charset="0"/>
              </a:rPr>
              <a:t>22 000 </a:t>
            </a:r>
            <a:r>
              <a:rPr lang="en-ZA" dirty="0">
                <a:latin typeface="Century Gothic" panose="020B0502020202020204" pitchFamily="34" charset="0"/>
              </a:rPr>
              <a:t>ECD Practitioners impacting upon over</a:t>
            </a:r>
          </a:p>
          <a:p>
            <a:pPr marL="0" indent="0">
              <a:buNone/>
            </a:pPr>
            <a:r>
              <a:rPr lang="en-ZA" dirty="0">
                <a:latin typeface="Century Gothic" panose="020B0502020202020204" pitchFamily="34" charset="0"/>
              </a:rPr>
              <a:t> </a:t>
            </a:r>
          </a:p>
          <a:p>
            <a:r>
              <a:rPr lang="en-ZA" b="1" dirty="0">
                <a:latin typeface="Century Gothic" panose="020B0502020202020204" pitchFamily="34" charset="0"/>
              </a:rPr>
              <a:t>half a million </a:t>
            </a:r>
            <a:r>
              <a:rPr lang="en-ZA" dirty="0">
                <a:latin typeface="Century Gothic" panose="020B0502020202020204" pitchFamily="34" charset="0"/>
              </a:rPr>
              <a:t>young children</a:t>
            </a:r>
            <a:r>
              <a:rPr lang="en-ZA" sz="3200" dirty="0">
                <a:latin typeface="Century Gothic" panose="020B0502020202020204" pitchFamily="34" charset="0"/>
              </a:rPr>
              <a:t> </a:t>
            </a:r>
            <a:endParaRPr lang="en-US" sz="3200" dirty="0">
              <a:latin typeface="Century Gothic" panose="020B0502020202020204" pitchFamily="34" charset="0"/>
            </a:endParaRPr>
          </a:p>
        </p:txBody>
      </p:sp>
      <p:pic>
        <p:nvPicPr>
          <p:cNvPr id="7" name="Picture 6">
            <a:extLst>
              <a:ext uri="{FF2B5EF4-FFF2-40B4-BE49-F238E27FC236}">
                <a16:creationId xmlns:a16="http://schemas.microsoft.com/office/drawing/2014/main" id="{B35279BE-BF73-8547-B98F-ED628E46DAE1}"/>
              </a:ext>
            </a:extLst>
          </p:cNvPr>
          <p:cNvPicPr>
            <a:picLocks noChangeAspect="1"/>
          </p:cNvPicPr>
          <p:nvPr/>
        </p:nvPicPr>
        <p:blipFill>
          <a:blip r:embed="rId4"/>
          <a:stretch>
            <a:fillRect/>
          </a:stretch>
        </p:blipFill>
        <p:spPr>
          <a:xfrm>
            <a:off x="8604173" y="5333463"/>
            <a:ext cx="3587827" cy="1524537"/>
          </a:xfrm>
          <a:prstGeom prst="rect">
            <a:avLst/>
          </a:prstGeom>
        </p:spPr>
      </p:pic>
    </p:spTree>
    <p:extLst>
      <p:ext uri="{BB962C8B-B14F-4D97-AF65-F5344CB8AC3E}">
        <p14:creationId xmlns:p14="http://schemas.microsoft.com/office/powerpoint/2010/main" val="3967056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622C55-A4F0-824D-832C-972E30CD4D5E}"/>
              </a:ext>
            </a:extLst>
          </p:cNvPr>
          <p:cNvSpPr>
            <a:spLocks noGrp="1"/>
          </p:cNvSpPr>
          <p:nvPr>
            <p:ph type="title"/>
          </p:nvPr>
        </p:nvSpPr>
        <p:spPr>
          <a:xfrm>
            <a:off x="2192357" y="275422"/>
            <a:ext cx="9364337" cy="1531343"/>
          </a:xfrm>
        </p:spPr>
        <p:txBody>
          <a:bodyPr>
            <a:normAutofit fontScale="90000"/>
          </a:bodyPr>
          <a:lstStyle/>
          <a:p>
            <a:br>
              <a:rPr lang="en-US" sz="4000" b="1" dirty="0">
                <a:solidFill>
                  <a:srgbClr val="6FC6ED"/>
                </a:solidFill>
                <a:latin typeface="Century Gothic" panose="020B0502020202020204" pitchFamily="34" charset="0"/>
              </a:rPr>
            </a:br>
            <a:r>
              <a:rPr lang="en-US" sz="4000" dirty="0">
                <a:solidFill>
                  <a:srgbClr val="5ED1EC"/>
                </a:solidFill>
                <a:latin typeface="Century Gothic" panose="020B0502020202020204" pitchFamily="34" charset="0"/>
              </a:rPr>
              <a:t>Reflections</a:t>
            </a:r>
            <a:br>
              <a:rPr lang="en-US" sz="4000" b="1" dirty="0">
                <a:solidFill>
                  <a:srgbClr val="00B0F0"/>
                </a:solidFill>
                <a:latin typeface="Century Gothic" panose="020B0502020202020204" pitchFamily="34" charset="0"/>
              </a:rPr>
            </a:br>
            <a:endParaRPr lang="en-US" sz="4000" b="1" dirty="0">
              <a:solidFill>
                <a:srgbClr val="00B0F0"/>
              </a:solidFill>
              <a:latin typeface="Century Gothic" panose="020B0502020202020204" pitchFamily="34" charset="0"/>
            </a:endParaRPr>
          </a:p>
        </p:txBody>
      </p:sp>
      <p:sp>
        <p:nvSpPr>
          <p:cNvPr id="3" name="Content Placeholder 2">
            <a:extLst>
              <a:ext uri="{FF2B5EF4-FFF2-40B4-BE49-F238E27FC236}">
                <a16:creationId xmlns:a16="http://schemas.microsoft.com/office/drawing/2014/main" id="{A2DF78BD-C482-764B-91C4-F347BCF904BD}"/>
              </a:ext>
            </a:extLst>
          </p:cNvPr>
          <p:cNvSpPr>
            <a:spLocks noGrp="1"/>
          </p:cNvSpPr>
          <p:nvPr>
            <p:ph idx="1"/>
          </p:nvPr>
        </p:nvSpPr>
        <p:spPr>
          <a:xfrm>
            <a:off x="495759" y="2071171"/>
            <a:ext cx="11325339" cy="3591499"/>
          </a:xfrm>
        </p:spPr>
        <p:txBody>
          <a:bodyPr>
            <a:normAutofit fontScale="62500" lnSpcReduction="20000"/>
          </a:bodyPr>
          <a:lstStyle/>
          <a:p>
            <a:r>
              <a:rPr lang="en-ZA" dirty="0">
                <a:latin typeface="Century Gothic" panose="020B0502020202020204" pitchFamily="34" charset="0"/>
              </a:rPr>
              <a:t>Covid-19</a:t>
            </a:r>
          </a:p>
          <a:p>
            <a:endParaRPr lang="en-ZA" dirty="0">
              <a:latin typeface="Century Gothic" panose="020B0502020202020204" pitchFamily="34" charset="0"/>
            </a:endParaRPr>
          </a:p>
          <a:p>
            <a:r>
              <a:rPr lang="en-ZA" dirty="0">
                <a:latin typeface="Century Gothic" panose="020B0502020202020204" pitchFamily="34" charset="0"/>
              </a:rPr>
              <a:t>Looting and flooding</a:t>
            </a:r>
            <a:endParaRPr lang="af-ZA" dirty="0">
              <a:latin typeface="Century Gothic" panose="020B0502020202020204" pitchFamily="34" charset="0"/>
            </a:endParaRPr>
          </a:p>
          <a:p>
            <a:pPr marL="0" indent="0">
              <a:buNone/>
            </a:pPr>
            <a:endParaRPr lang="en-US" dirty="0">
              <a:latin typeface="Century Gothic" panose="020B0502020202020204" pitchFamily="34" charset="0"/>
            </a:endParaRPr>
          </a:p>
          <a:p>
            <a:r>
              <a:rPr lang="en-US" dirty="0">
                <a:latin typeface="Century Gothic" panose="020B0502020202020204" pitchFamily="34" charset="0"/>
              </a:rPr>
              <a:t>ECD Function shift and dialogues</a:t>
            </a:r>
          </a:p>
          <a:p>
            <a:pPr marL="0" indent="0">
              <a:buNone/>
            </a:pPr>
            <a:endParaRPr lang="en-US" dirty="0">
              <a:latin typeface="Century Gothic" panose="020B0502020202020204" pitchFamily="34" charset="0"/>
            </a:endParaRPr>
          </a:p>
          <a:p>
            <a:r>
              <a:rPr lang="en-US" dirty="0">
                <a:latin typeface="Century Gothic" panose="020B0502020202020204" pitchFamily="34" charset="0"/>
              </a:rPr>
              <a:t>Projects</a:t>
            </a:r>
          </a:p>
          <a:p>
            <a:pPr marL="0" indent="0">
              <a:buNone/>
            </a:pPr>
            <a:endParaRPr lang="en-US" dirty="0">
              <a:latin typeface="Century Gothic" panose="020B0502020202020204" pitchFamily="34" charset="0"/>
            </a:endParaRPr>
          </a:p>
          <a:p>
            <a:r>
              <a:rPr lang="en-US" dirty="0">
                <a:latin typeface="Century Gothic" panose="020B0502020202020204" pitchFamily="34" charset="0"/>
              </a:rPr>
              <a:t>Relationships</a:t>
            </a:r>
          </a:p>
          <a:p>
            <a:endParaRPr lang="en-US" dirty="0">
              <a:latin typeface="Century Gothic" panose="020B0502020202020204" pitchFamily="34" charset="0"/>
            </a:endParaRPr>
          </a:p>
          <a:p>
            <a:r>
              <a:rPr lang="en-US" dirty="0">
                <a:latin typeface="Century Gothic" panose="020B0502020202020204" pitchFamily="34" charset="0"/>
              </a:rPr>
              <a:t>Debates</a:t>
            </a:r>
            <a:endParaRPr lang="en-US" dirty="0"/>
          </a:p>
          <a:p>
            <a:endParaRPr lang="en-US" b="1" dirty="0"/>
          </a:p>
          <a:p>
            <a:endParaRPr lang="en-US" dirty="0"/>
          </a:p>
          <a:p>
            <a:endParaRPr lang="en-US" dirty="0"/>
          </a:p>
        </p:txBody>
      </p:sp>
      <p:pic>
        <p:nvPicPr>
          <p:cNvPr id="4" name="Picture 3">
            <a:extLst>
              <a:ext uri="{FF2B5EF4-FFF2-40B4-BE49-F238E27FC236}">
                <a16:creationId xmlns:a16="http://schemas.microsoft.com/office/drawing/2014/main" id="{66195F9B-5735-8846-9354-C2AD9BFDF352}"/>
              </a:ext>
            </a:extLst>
          </p:cNvPr>
          <p:cNvPicPr>
            <a:picLocks noChangeAspect="1"/>
          </p:cNvPicPr>
          <p:nvPr/>
        </p:nvPicPr>
        <p:blipFill>
          <a:blip r:embed="rId3"/>
          <a:stretch>
            <a:fillRect/>
          </a:stretch>
        </p:blipFill>
        <p:spPr>
          <a:xfrm>
            <a:off x="0" y="0"/>
            <a:ext cx="1927952" cy="1970122"/>
          </a:xfrm>
          <a:prstGeom prst="rect">
            <a:avLst/>
          </a:prstGeom>
        </p:spPr>
      </p:pic>
      <p:pic>
        <p:nvPicPr>
          <p:cNvPr id="5" name="Picture 4">
            <a:extLst>
              <a:ext uri="{FF2B5EF4-FFF2-40B4-BE49-F238E27FC236}">
                <a16:creationId xmlns:a16="http://schemas.microsoft.com/office/drawing/2014/main" id="{B35279BE-BF73-8547-B98F-ED628E46DAE1}"/>
              </a:ext>
            </a:extLst>
          </p:cNvPr>
          <p:cNvPicPr>
            <a:picLocks noChangeAspect="1"/>
          </p:cNvPicPr>
          <p:nvPr/>
        </p:nvPicPr>
        <p:blipFill>
          <a:blip r:embed="rId4"/>
          <a:stretch>
            <a:fillRect/>
          </a:stretch>
        </p:blipFill>
        <p:spPr>
          <a:xfrm>
            <a:off x="8604173" y="5333463"/>
            <a:ext cx="3587827" cy="1524537"/>
          </a:xfrm>
          <a:prstGeom prst="rect">
            <a:avLst/>
          </a:prstGeom>
        </p:spPr>
      </p:pic>
    </p:spTree>
    <p:extLst>
      <p:ext uri="{BB962C8B-B14F-4D97-AF65-F5344CB8AC3E}">
        <p14:creationId xmlns:p14="http://schemas.microsoft.com/office/powerpoint/2010/main" val="34902313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622C55-A4F0-824D-832C-972E30CD4D5E}"/>
              </a:ext>
            </a:extLst>
          </p:cNvPr>
          <p:cNvSpPr>
            <a:spLocks noGrp="1"/>
          </p:cNvSpPr>
          <p:nvPr>
            <p:ph type="title"/>
          </p:nvPr>
        </p:nvSpPr>
        <p:spPr>
          <a:xfrm>
            <a:off x="2192357" y="275422"/>
            <a:ext cx="9364337" cy="1531343"/>
          </a:xfrm>
        </p:spPr>
        <p:txBody>
          <a:bodyPr>
            <a:normAutofit fontScale="90000"/>
          </a:bodyPr>
          <a:lstStyle/>
          <a:p>
            <a:br>
              <a:rPr lang="en-US" sz="4000" b="1" dirty="0">
                <a:solidFill>
                  <a:srgbClr val="6FC6ED"/>
                </a:solidFill>
                <a:latin typeface="Century Gothic" panose="020B0502020202020204" pitchFamily="34" charset="0"/>
              </a:rPr>
            </a:br>
            <a:r>
              <a:rPr lang="en-US" sz="4000" dirty="0">
                <a:solidFill>
                  <a:srgbClr val="5ED1EC"/>
                </a:solidFill>
                <a:latin typeface="Century Gothic" panose="020B0502020202020204" pitchFamily="34" charset="0"/>
              </a:rPr>
              <a:t>Strategic plan 2022 - 2024</a:t>
            </a:r>
            <a:br>
              <a:rPr lang="en-US" sz="4000" b="1" dirty="0">
                <a:solidFill>
                  <a:srgbClr val="00B0F0"/>
                </a:solidFill>
                <a:latin typeface="Century Gothic" panose="020B0502020202020204" pitchFamily="34" charset="0"/>
              </a:rPr>
            </a:br>
            <a:endParaRPr lang="en-US" sz="4000" b="1" dirty="0">
              <a:solidFill>
                <a:srgbClr val="00B0F0"/>
              </a:solidFill>
              <a:latin typeface="Century Gothic" panose="020B0502020202020204" pitchFamily="34" charset="0"/>
            </a:endParaRPr>
          </a:p>
        </p:txBody>
      </p:sp>
      <p:sp>
        <p:nvSpPr>
          <p:cNvPr id="3" name="Content Placeholder 2">
            <a:extLst>
              <a:ext uri="{FF2B5EF4-FFF2-40B4-BE49-F238E27FC236}">
                <a16:creationId xmlns:a16="http://schemas.microsoft.com/office/drawing/2014/main" id="{A2DF78BD-C482-764B-91C4-F347BCF904BD}"/>
              </a:ext>
            </a:extLst>
          </p:cNvPr>
          <p:cNvSpPr>
            <a:spLocks noGrp="1"/>
          </p:cNvSpPr>
          <p:nvPr>
            <p:ph idx="1"/>
          </p:nvPr>
        </p:nvSpPr>
        <p:spPr>
          <a:xfrm>
            <a:off x="495759" y="2071171"/>
            <a:ext cx="11325339" cy="3591499"/>
          </a:xfrm>
        </p:spPr>
        <p:txBody>
          <a:bodyPr>
            <a:normAutofit fontScale="77500" lnSpcReduction="20000"/>
          </a:bodyPr>
          <a:lstStyle/>
          <a:p>
            <a:r>
              <a:rPr lang="en-ZA" dirty="0">
                <a:latin typeface="Century Gothic" panose="020B0502020202020204" pitchFamily="34" charset="0"/>
              </a:rPr>
              <a:t>Virtual strategic planning session </a:t>
            </a:r>
          </a:p>
          <a:p>
            <a:pPr marL="0" indent="0">
              <a:buNone/>
            </a:pPr>
            <a:r>
              <a:rPr lang="en-ZA" dirty="0">
                <a:latin typeface="Century Gothic" panose="020B0502020202020204" pitchFamily="34" charset="0"/>
              </a:rPr>
              <a:t>   27-29 July 2021.</a:t>
            </a:r>
          </a:p>
          <a:p>
            <a:r>
              <a:rPr lang="en-ZA" dirty="0">
                <a:latin typeface="Century Gothic" panose="020B0502020202020204" pitchFamily="34" charset="0"/>
              </a:rPr>
              <a:t>Facilitated by: The Barefoot Facilitator.</a:t>
            </a:r>
          </a:p>
          <a:p>
            <a:r>
              <a:rPr lang="en-ZA" dirty="0">
                <a:latin typeface="Century Gothic" panose="020B0502020202020204" pitchFamily="34" charset="0"/>
              </a:rPr>
              <a:t>DGMT provided financial support</a:t>
            </a:r>
          </a:p>
          <a:p>
            <a:r>
              <a:rPr lang="en-ZA" dirty="0">
                <a:latin typeface="Century Gothic" panose="020B0502020202020204" pitchFamily="34" charset="0"/>
              </a:rPr>
              <a:t>Mandate was derived from members </a:t>
            </a:r>
          </a:p>
          <a:p>
            <a:pPr marL="0" indent="0">
              <a:buNone/>
            </a:pPr>
            <a:r>
              <a:rPr lang="en-ZA" dirty="0">
                <a:latin typeface="Century Gothic" panose="020B0502020202020204" pitchFamily="34" charset="0"/>
              </a:rPr>
              <a:t>   and included:</a:t>
            </a:r>
          </a:p>
          <a:p>
            <a:pPr marL="342900" lvl="0" indent="-342900">
              <a:buFont typeface="Calibri" panose="020F0502020204030204" pitchFamily="34" charset="0"/>
              <a:buChar char="-"/>
            </a:pPr>
            <a:r>
              <a:rPr lang="en-ZA" sz="2400" b="1" dirty="0">
                <a:effectLst/>
                <a:latin typeface="Calibri" panose="020F0502020204030204" pitchFamily="34" charset="0"/>
                <a:ea typeface="Times New Roman" panose="02020603050405020304" pitchFamily="18" charset="0"/>
                <a:cs typeface="Calibri" panose="020F0502020204030204" pitchFamily="34" charset="0"/>
              </a:rPr>
              <a:t>Review of the NECDA Constitution  </a:t>
            </a:r>
            <a:endParaRPr lang="en-ZA"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buFont typeface="Calibri" panose="020F0502020204030204" pitchFamily="34" charset="0"/>
              <a:buChar char="-"/>
            </a:pPr>
            <a:r>
              <a:rPr lang="en-ZA" sz="2400" b="1" dirty="0">
                <a:effectLst/>
                <a:latin typeface="Calibri" panose="020F0502020204030204" pitchFamily="34" charset="0"/>
                <a:ea typeface="Times New Roman" panose="02020603050405020304" pitchFamily="18" charset="0"/>
              </a:rPr>
              <a:t>Develop long term strategy </a:t>
            </a:r>
            <a:endParaRPr lang="en-ZA" sz="2400" dirty="0">
              <a:effectLst/>
              <a:latin typeface="Times New Roman" panose="02020603050405020304" pitchFamily="18" charset="0"/>
              <a:ea typeface="Times New Roman" panose="02020603050405020304" pitchFamily="18" charset="0"/>
            </a:endParaRPr>
          </a:p>
          <a:p>
            <a:pPr marL="342900" lvl="0" indent="-342900">
              <a:buFont typeface="Calibri" panose="020F0502020204030204" pitchFamily="34" charset="0"/>
              <a:buChar char="-"/>
            </a:pPr>
            <a:r>
              <a:rPr lang="en-ZA" sz="2400" b="1" dirty="0">
                <a:effectLst/>
                <a:latin typeface="Calibri" panose="020F0502020204030204" pitchFamily="34" charset="0"/>
                <a:ea typeface="Times New Roman" panose="02020603050405020304" pitchFamily="18" charset="0"/>
                <a:cs typeface="Calibri" panose="020F0502020204030204" pitchFamily="34" charset="0"/>
              </a:rPr>
              <a:t>Capacity Building of the Membership </a:t>
            </a:r>
            <a:endParaRPr lang="en-ZA"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buFont typeface="Calibri" panose="020F0502020204030204" pitchFamily="34" charset="0"/>
              <a:buChar char="-"/>
            </a:pPr>
            <a:r>
              <a:rPr lang="en-ZA" sz="2400" b="1" dirty="0">
                <a:effectLst/>
                <a:latin typeface="Calibri" panose="020F0502020204030204" pitchFamily="34" charset="0"/>
                <a:ea typeface="Times New Roman" panose="02020603050405020304" pitchFamily="18" charset="0"/>
                <a:cs typeface="Calibri" panose="020F0502020204030204" pitchFamily="34" charset="0"/>
              </a:rPr>
              <a:t>Growing the Secretariat</a:t>
            </a:r>
            <a:endParaRPr lang="en-ZA"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endParaRPr lang="en-ZA" dirty="0">
              <a:latin typeface="Century Gothic" panose="020B0502020202020204" pitchFamily="34" charset="0"/>
            </a:endParaRPr>
          </a:p>
          <a:p>
            <a:endParaRPr lang="en-US" dirty="0"/>
          </a:p>
          <a:p>
            <a:endParaRPr lang="en-US" b="1" dirty="0"/>
          </a:p>
          <a:p>
            <a:endParaRPr lang="en-US" dirty="0"/>
          </a:p>
          <a:p>
            <a:endParaRPr lang="en-US" dirty="0"/>
          </a:p>
        </p:txBody>
      </p:sp>
      <p:pic>
        <p:nvPicPr>
          <p:cNvPr id="4" name="Picture 3">
            <a:extLst>
              <a:ext uri="{FF2B5EF4-FFF2-40B4-BE49-F238E27FC236}">
                <a16:creationId xmlns:a16="http://schemas.microsoft.com/office/drawing/2014/main" id="{66195F9B-5735-8846-9354-C2AD9BFDF352}"/>
              </a:ext>
            </a:extLst>
          </p:cNvPr>
          <p:cNvPicPr>
            <a:picLocks noChangeAspect="1"/>
          </p:cNvPicPr>
          <p:nvPr/>
        </p:nvPicPr>
        <p:blipFill>
          <a:blip r:embed="rId3"/>
          <a:stretch>
            <a:fillRect/>
          </a:stretch>
        </p:blipFill>
        <p:spPr>
          <a:xfrm>
            <a:off x="0" y="0"/>
            <a:ext cx="1927952" cy="1970122"/>
          </a:xfrm>
          <a:prstGeom prst="rect">
            <a:avLst/>
          </a:prstGeom>
        </p:spPr>
      </p:pic>
      <p:pic>
        <p:nvPicPr>
          <p:cNvPr id="5" name="Picture 4">
            <a:extLst>
              <a:ext uri="{FF2B5EF4-FFF2-40B4-BE49-F238E27FC236}">
                <a16:creationId xmlns:a16="http://schemas.microsoft.com/office/drawing/2014/main" id="{B35279BE-BF73-8547-B98F-ED628E46DAE1}"/>
              </a:ext>
            </a:extLst>
          </p:cNvPr>
          <p:cNvPicPr>
            <a:picLocks noChangeAspect="1"/>
          </p:cNvPicPr>
          <p:nvPr/>
        </p:nvPicPr>
        <p:blipFill>
          <a:blip r:embed="rId4"/>
          <a:stretch>
            <a:fillRect/>
          </a:stretch>
        </p:blipFill>
        <p:spPr>
          <a:xfrm>
            <a:off x="8604173" y="5333463"/>
            <a:ext cx="3587827" cy="1524537"/>
          </a:xfrm>
          <a:prstGeom prst="rect">
            <a:avLst/>
          </a:prstGeom>
        </p:spPr>
      </p:pic>
      <p:pic>
        <p:nvPicPr>
          <p:cNvPr id="6" name="Picture 5" descr="page8image9033824">
            <a:extLst>
              <a:ext uri="{FF2B5EF4-FFF2-40B4-BE49-F238E27FC236}">
                <a16:creationId xmlns:a16="http://schemas.microsoft.com/office/drawing/2014/main" id="{72482489-7FA3-AB66-9667-4FC384EF8215}"/>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134570" y="1970123"/>
            <a:ext cx="3957198" cy="3591498"/>
          </a:xfrm>
          <a:prstGeom prst="rect">
            <a:avLst/>
          </a:prstGeom>
          <a:noFill/>
          <a:ln>
            <a:noFill/>
          </a:ln>
        </p:spPr>
      </p:pic>
    </p:spTree>
    <p:extLst>
      <p:ext uri="{BB962C8B-B14F-4D97-AF65-F5344CB8AC3E}">
        <p14:creationId xmlns:p14="http://schemas.microsoft.com/office/powerpoint/2010/main" val="32721716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622C55-A4F0-824D-832C-972E30CD4D5E}"/>
              </a:ext>
            </a:extLst>
          </p:cNvPr>
          <p:cNvSpPr>
            <a:spLocks noGrp="1"/>
          </p:cNvSpPr>
          <p:nvPr>
            <p:ph type="title"/>
          </p:nvPr>
        </p:nvSpPr>
        <p:spPr>
          <a:xfrm>
            <a:off x="2192357" y="275422"/>
            <a:ext cx="9364337" cy="1531343"/>
          </a:xfrm>
        </p:spPr>
        <p:txBody>
          <a:bodyPr>
            <a:normAutofit fontScale="90000"/>
          </a:bodyPr>
          <a:lstStyle/>
          <a:p>
            <a:br>
              <a:rPr lang="en-US" sz="4000" b="1" dirty="0">
                <a:solidFill>
                  <a:srgbClr val="6FC6ED"/>
                </a:solidFill>
                <a:latin typeface="Century Gothic" panose="020B0502020202020204" pitchFamily="34" charset="0"/>
              </a:rPr>
            </a:br>
            <a:r>
              <a:rPr lang="en-US" sz="4000" dirty="0">
                <a:solidFill>
                  <a:srgbClr val="5ED1EC"/>
                </a:solidFill>
                <a:latin typeface="Century Gothic" panose="020B0502020202020204" pitchFamily="34" charset="0"/>
              </a:rPr>
              <a:t>Strategic plan 2022 - 2024</a:t>
            </a:r>
            <a:br>
              <a:rPr lang="en-US" sz="4000" b="1" dirty="0">
                <a:solidFill>
                  <a:srgbClr val="00B0F0"/>
                </a:solidFill>
                <a:latin typeface="Century Gothic" panose="020B0502020202020204" pitchFamily="34" charset="0"/>
              </a:rPr>
            </a:br>
            <a:endParaRPr lang="en-US" sz="4000" b="1" dirty="0">
              <a:solidFill>
                <a:srgbClr val="00B0F0"/>
              </a:solidFill>
              <a:latin typeface="Century Gothic" panose="020B0502020202020204" pitchFamily="34" charset="0"/>
            </a:endParaRPr>
          </a:p>
        </p:txBody>
      </p:sp>
      <p:sp>
        <p:nvSpPr>
          <p:cNvPr id="3" name="Content Placeholder 2">
            <a:extLst>
              <a:ext uri="{FF2B5EF4-FFF2-40B4-BE49-F238E27FC236}">
                <a16:creationId xmlns:a16="http://schemas.microsoft.com/office/drawing/2014/main" id="{A2DF78BD-C482-764B-91C4-F347BCF904BD}"/>
              </a:ext>
            </a:extLst>
          </p:cNvPr>
          <p:cNvSpPr>
            <a:spLocks noGrp="1"/>
          </p:cNvSpPr>
          <p:nvPr>
            <p:ph idx="1"/>
          </p:nvPr>
        </p:nvSpPr>
        <p:spPr>
          <a:xfrm>
            <a:off x="495759" y="2071171"/>
            <a:ext cx="6677551" cy="3856663"/>
          </a:xfrm>
        </p:spPr>
        <p:txBody>
          <a:bodyPr>
            <a:normAutofit fontScale="47500" lnSpcReduction="20000"/>
          </a:bodyPr>
          <a:lstStyle/>
          <a:p>
            <a:r>
              <a:rPr lang="en-ZA" dirty="0">
                <a:latin typeface="Century Gothic" panose="020B0502020202020204" pitchFamily="34" charset="0"/>
              </a:rPr>
              <a:t>The process empowered NECDA’s board to:</a:t>
            </a:r>
          </a:p>
          <a:p>
            <a:endParaRPr lang="en-ZA" dirty="0">
              <a:latin typeface="Century Gothic" panose="020B0502020202020204" pitchFamily="34" charset="0"/>
            </a:endParaRPr>
          </a:p>
          <a:p>
            <a:pPr marL="342900" lvl="0" indent="-342900">
              <a:buFont typeface="Times New Roman" panose="02020603050405020304" pitchFamily="18" charset="0"/>
              <a:buChar char="-"/>
            </a:pPr>
            <a:r>
              <a:rPr lang="en-ZA" sz="3600" i="1" dirty="0">
                <a:effectLst/>
                <a:latin typeface="Times New Roman" panose="02020603050405020304" pitchFamily="18" charset="0"/>
                <a:ea typeface="Times New Roman" panose="02020603050405020304" pitchFamily="18" charset="0"/>
                <a:cs typeface="Times New Roman" panose="02020603050405020304" pitchFamily="18" charset="0"/>
              </a:rPr>
              <a:t>deepen our collective understanding of the respective strengths and interest of individual board members </a:t>
            </a:r>
            <a:endParaRPr lang="en-ZA" sz="3600" dirty="0">
              <a:effectLst/>
              <a:latin typeface="Calibri" panose="020F0502020204030204" pitchFamily="34" charset="0"/>
              <a:ea typeface="Times New Roman" panose="02020603050405020304" pitchFamily="18" charset="0"/>
              <a:cs typeface="Times New Roman" panose="02020603050405020304" pitchFamily="18" charset="0"/>
            </a:endParaRPr>
          </a:p>
          <a:p>
            <a:pPr marL="647700" indent="0">
              <a:buNone/>
            </a:pPr>
            <a:endParaRPr lang="en-ZA" sz="3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Times New Roman" panose="02020603050405020304" pitchFamily="18" charset="0"/>
              <a:buChar char="-"/>
            </a:pPr>
            <a:r>
              <a:rPr lang="en-ZA" sz="3600" i="1" dirty="0">
                <a:effectLst/>
                <a:latin typeface="Times New Roman" panose="02020603050405020304" pitchFamily="18" charset="0"/>
                <a:ea typeface="Times New Roman" panose="02020603050405020304" pitchFamily="18" charset="0"/>
                <a:cs typeface="Times New Roman" panose="02020603050405020304" pitchFamily="18" charset="0"/>
              </a:rPr>
              <a:t>deepen our collective understanding of the changing landscape and developments in the broader context that will impact our members and our organisational mandate </a:t>
            </a:r>
            <a:endParaRPr lang="en-ZA" sz="3600" dirty="0">
              <a:effectLst/>
              <a:latin typeface="Calibri" panose="020F0502020204030204" pitchFamily="34" charset="0"/>
              <a:ea typeface="Times New Roman" panose="02020603050405020304" pitchFamily="18" charset="0"/>
              <a:cs typeface="Times New Roman" panose="02020603050405020304" pitchFamily="18" charset="0"/>
            </a:endParaRPr>
          </a:p>
          <a:p>
            <a:pPr indent="0">
              <a:buNone/>
            </a:pPr>
            <a:endParaRPr lang="en-ZA" sz="3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Times New Roman" panose="02020603050405020304" pitchFamily="18" charset="0"/>
              <a:buChar char="-"/>
            </a:pPr>
            <a:r>
              <a:rPr lang="en-ZA" sz="3600" i="1" dirty="0">
                <a:effectLst/>
                <a:latin typeface="Times New Roman" panose="02020603050405020304" pitchFamily="18" charset="0"/>
                <a:ea typeface="Times New Roman" panose="02020603050405020304" pitchFamily="18" charset="0"/>
                <a:cs typeface="Times New Roman" panose="02020603050405020304" pitchFamily="18" charset="0"/>
              </a:rPr>
              <a:t>revisit and review our vision, mission and objectives in our constitution</a:t>
            </a:r>
            <a:endParaRPr lang="en-ZA" sz="3600" dirty="0">
              <a:effectLst/>
              <a:latin typeface="Calibri" panose="020F0502020204030204" pitchFamily="34" charset="0"/>
              <a:ea typeface="Times New Roman" panose="02020603050405020304" pitchFamily="18" charset="0"/>
              <a:cs typeface="Times New Roman" panose="02020603050405020304" pitchFamily="18" charset="0"/>
            </a:endParaRPr>
          </a:p>
          <a:p>
            <a:pPr indent="0">
              <a:buNone/>
            </a:pPr>
            <a:endParaRPr lang="en-ZA" sz="3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Times New Roman" panose="02020603050405020304" pitchFamily="18" charset="0"/>
              <a:buChar char="-"/>
            </a:pPr>
            <a:r>
              <a:rPr lang="en-ZA" sz="3600" i="1" dirty="0">
                <a:effectLst/>
                <a:latin typeface="Times New Roman" panose="02020603050405020304" pitchFamily="18" charset="0"/>
                <a:ea typeface="Times New Roman" panose="02020603050405020304" pitchFamily="18" charset="0"/>
                <a:cs typeface="Times New Roman" panose="02020603050405020304" pitchFamily="18" charset="0"/>
              </a:rPr>
              <a:t>co-create our strategic focus for the next three years, directing NECDA’s operations and the allocation of portfolios to board members</a:t>
            </a:r>
            <a:endParaRPr lang="en-ZA" sz="36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endParaRPr lang="en-ZA" dirty="0">
              <a:latin typeface="Century Gothic" panose="020B0502020202020204" pitchFamily="34" charset="0"/>
            </a:endParaRPr>
          </a:p>
          <a:p>
            <a:endParaRPr lang="en-US" dirty="0"/>
          </a:p>
          <a:p>
            <a:endParaRPr lang="en-US" b="1" dirty="0"/>
          </a:p>
          <a:p>
            <a:endParaRPr lang="en-US" dirty="0"/>
          </a:p>
          <a:p>
            <a:endParaRPr lang="en-US" dirty="0"/>
          </a:p>
        </p:txBody>
      </p:sp>
      <p:pic>
        <p:nvPicPr>
          <p:cNvPr id="4" name="Picture 3">
            <a:extLst>
              <a:ext uri="{FF2B5EF4-FFF2-40B4-BE49-F238E27FC236}">
                <a16:creationId xmlns:a16="http://schemas.microsoft.com/office/drawing/2014/main" id="{66195F9B-5735-8846-9354-C2AD9BFDF352}"/>
              </a:ext>
            </a:extLst>
          </p:cNvPr>
          <p:cNvPicPr>
            <a:picLocks noChangeAspect="1"/>
          </p:cNvPicPr>
          <p:nvPr/>
        </p:nvPicPr>
        <p:blipFill>
          <a:blip r:embed="rId3"/>
          <a:stretch>
            <a:fillRect/>
          </a:stretch>
        </p:blipFill>
        <p:spPr>
          <a:xfrm>
            <a:off x="0" y="0"/>
            <a:ext cx="1927952" cy="1970122"/>
          </a:xfrm>
          <a:prstGeom prst="rect">
            <a:avLst/>
          </a:prstGeom>
        </p:spPr>
      </p:pic>
      <p:pic>
        <p:nvPicPr>
          <p:cNvPr id="6" name="Picture 5" descr="page8image9031536">
            <a:extLst>
              <a:ext uri="{FF2B5EF4-FFF2-40B4-BE49-F238E27FC236}">
                <a16:creationId xmlns:a16="http://schemas.microsoft.com/office/drawing/2014/main" id="{D19211F1-7E6B-F237-0331-8E93F6C7637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125029" y="1969138"/>
            <a:ext cx="4861561" cy="3690683"/>
          </a:xfrm>
          <a:prstGeom prst="rect">
            <a:avLst/>
          </a:prstGeom>
          <a:noFill/>
          <a:ln>
            <a:noFill/>
          </a:ln>
        </p:spPr>
      </p:pic>
      <p:pic>
        <p:nvPicPr>
          <p:cNvPr id="5" name="Picture 4">
            <a:extLst>
              <a:ext uri="{FF2B5EF4-FFF2-40B4-BE49-F238E27FC236}">
                <a16:creationId xmlns:a16="http://schemas.microsoft.com/office/drawing/2014/main" id="{B35279BE-BF73-8547-B98F-ED628E46DAE1}"/>
              </a:ext>
            </a:extLst>
          </p:cNvPr>
          <p:cNvPicPr>
            <a:picLocks noChangeAspect="1"/>
          </p:cNvPicPr>
          <p:nvPr/>
        </p:nvPicPr>
        <p:blipFill>
          <a:blip r:embed="rId5"/>
          <a:stretch>
            <a:fillRect/>
          </a:stretch>
        </p:blipFill>
        <p:spPr>
          <a:xfrm>
            <a:off x="8604173" y="5380759"/>
            <a:ext cx="3587827" cy="1524537"/>
          </a:xfrm>
          <a:prstGeom prst="rect">
            <a:avLst/>
          </a:prstGeom>
        </p:spPr>
      </p:pic>
    </p:spTree>
    <p:extLst>
      <p:ext uri="{BB962C8B-B14F-4D97-AF65-F5344CB8AC3E}">
        <p14:creationId xmlns:p14="http://schemas.microsoft.com/office/powerpoint/2010/main" val="9978442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622C55-A4F0-824D-832C-972E30CD4D5E}"/>
              </a:ext>
            </a:extLst>
          </p:cNvPr>
          <p:cNvSpPr>
            <a:spLocks noGrp="1"/>
          </p:cNvSpPr>
          <p:nvPr>
            <p:ph type="title"/>
          </p:nvPr>
        </p:nvSpPr>
        <p:spPr>
          <a:xfrm>
            <a:off x="2192357" y="275422"/>
            <a:ext cx="9364337" cy="1531343"/>
          </a:xfrm>
        </p:spPr>
        <p:txBody>
          <a:bodyPr>
            <a:normAutofit fontScale="90000"/>
          </a:bodyPr>
          <a:lstStyle/>
          <a:p>
            <a:r>
              <a:rPr lang="en-US" sz="4000" dirty="0">
                <a:solidFill>
                  <a:srgbClr val="5ED1EC"/>
                </a:solidFill>
                <a:latin typeface="Century Gothic" panose="020B0502020202020204" pitchFamily="34" charset="0"/>
              </a:rPr>
              <a:t>1. Lobbying and Advocacy, partnerships and government liaison</a:t>
            </a:r>
            <a:br>
              <a:rPr lang="en-US" sz="4000" b="1" dirty="0">
                <a:solidFill>
                  <a:srgbClr val="00B0F0"/>
                </a:solidFill>
                <a:latin typeface="Century Gothic" panose="020B0502020202020204" pitchFamily="34" charset="0"/>
              </a:rPr>
            </a:br>
            <a:endParaRPr lang="en-US" sz="4000" b="1" dirty="0">
              <a:solidFill>
                <a:srgbClr val="00B0F0"/>
              </a:solidFill>
              <a:latin typeface="Century Gothic" panose="020B0502020202020204" pitchFamily="34" charset="0"/>
            </a:endParaRPr>
          </a:p>
        </p:txBody>
      </p:sp>
      <p:pic>
        <p:nvPicPr>
          <p:cNvPr id="4" name="Picture 3">
            <a:extLst>
              <a:ext uri="{FF2B5EF4-FFF2-40B4-BE49-F238E27FC236}">
                <a16:creationId xmlns:a16="http://schemas.microsoft.com/office/drawing/2014/main" id="{66195F9B-5735-8846-9354-C2AD9BFDF352}"/>
              </a:ext>
            </a:extLst>
          </p:cNvPr>
          <p:cNvPicPr>
            <a:picLocks noChangeAspect="1"/>
          </p:cNvPicPr>
          <p:nvPr/>
        </p:nvPicPr>
        <p:blipFill>
          <a:blip r:embed="rId3"/>
          <a:stretch>
            <a:fillRect/>
          </a:stretch>
        </p:blipFill>
        <p:spPr>
          <a:xfrm>
            <a:off x="0" y="0"/>
            <a:ext cx="1927952" cy="1970122"/>
          </a:xfrm>
          <a:prstGeom prst="rect">
            <a:avLst/>
          </a:prstGeom>
        </p:spPr>
      </p:pic>
      <p:pic>
        <p:nvPicPr>
          <p:cNvPr id="5" name="Picture 4">
            <a:extLst>
              <a:ext uri="{FF2B5EF4-FFF2-40B4-BE49-F238E27FC236}">
                <a16:creationId xmlns:a16="http://schemas.microsoft.com/office/drawing/2014/main" id="{B35279BE-BF73-8547-B98F-ED628E46DAE1}"/>
              </a:ext>
            </a:extLst>
          </p:cNvPr>
          <p:cNvPicPr>
            <a:picLocks noChangeAspect="1"/>
          </p:cNvPicPr>
          <p:nvPr/>
        </p:nvPicPr>
        <p:blipFill>
          <a:blip r:embed="rId4"/>
          <a:stretch>
            <a:fillRect/>
          </a:stretch>
        </p:blipFill>
        <p:spPr>
          <a:xfrm>
            <a:off x="8604173" y="5380759"/>
            <a:ext cx="3587827" cy="1524537"/>
          </a:xfrm>
          <a:prstGeom prst="rect">
            <a:avLst/>
          </a:prstGeom>
        </p:spPr>
      </p:pic>
      <p:pic>
        <p:nvPicPr>
          <p:cNvPr id="12" name="Picture 11">
            <a:extLst>
              <a:ext uri="{FF2B5EF4-FFF2-40B4-BE49-F238E27FC236}">
                <a16:creationId xmlns:a16="http://schemas.microsoft.com/office/drawing/2014/main" id="{EF940109-F1BD-F5F1-508E-A6D8AAEAFD0D}"/>
              </a:ext>
            </a:extLst>
          </p:cNvPr>
          <p:cNvPicPr>
            <a:picLocks noChangeAspect="1"/>
          </p:cNvPicPr>
          <p:nvPr/>
        </p:nvPicPr>
        <p:blipFill>
          <a:blip r:embed="rId5"/>
          <a:stretch>
            <a:fillRect/>
          </a:stretch>
        </p:blipFill>
        <p:spPr>
          <a:xfrm>
            <a:off x="2192357" y="1489552"/>
            <a:ext cx="7718516" cy="5093026"/>
          </a:xfrm>
          <a:prstGeom prst="rect">
            <a:avLst/>
          </a:prstGeom>
        </p:spPr>
      </p:pic>
    </p:spTree>
    <p:extLst>
      <p:ext uri="{BB962C8B-B14F-4D97-AF65-F5344CB8AC3E}">
        <p14:creationId xmlns:p14="http://schemas.microsoft.com/office/powerpoint/2010/main" val="27100585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622C55-A4F0-824D-832C-972E30CD4D5E}"/>
              </a:ext>
            </a:extLst>
          </p:cNvPr>
          <p:cNvSpPr>
            <a:spLocks noGrp="1"/>
          </p:cNvSpPr>
          <p:nvPr>
            <p:ph type="title"/>
          </p:nvPr>
        </p:nvSpPr>
        <p:spPr>
          <a:xfrm>
            <a:off x="2192357" y="275422"/>
            <a:ext cx="9364337" cy="1531343"/>
          </a:xfrm>
        </p:spPr>
        <p:txBody>
          <a:bodyPr>
            <a:normAutofit fontScale="90000"/>
          </a:bodyPr>
          <a:lstStyle/>
          <a:p>
            <a:br>
              <a:rPr lang="en-US" sz="4000" b="1" dirty="0">
                <a:solidFill>
                  <a:srgbClr val="6FC6ED"/>
                </a:solidFill>
                <a:latin typeface="Century Gothic" panose="020B0502020202020204" pitchFamily="34" charset="0"/>
              </a:rPr>
            </a:br>
            <a:r>
              <a:rPr lang="en-US" sz="4000" dirty="0">
                <a:solidFill>
                  <a:srgbClr val="5ED1EC"/>
                </a:solidFill>
                <a:latin typeface="Century Gothic" panose="020B0502020202020204" pitchFamily="34" charset="0"/>
              </a:rPr>
              <a:t>2. Information sharing</a:t>
            </a:r>
            <a:br>
              <a:rPr lang="en-US" sz="4000" b="1" dirty="0">
                <a:solidFill>
                  <a:srgbClr val="00B0F0"/>
                </a:solidFill>
                <a:latin typeface="Century Gothic" panose="020B0502020202020204" pitchFamily="34" charset="0"/>
              </a:rPr>
            </a:br>
            <a:endParaRPr lang="en-US" sz="4000" b="1" dirty="0">
              <a:solidFill>
                <a:srgbClr val="00B0F0"/>
              </a:solidFill>
              <a:latin typeface="Century Gothic" panose="020B0502020202020204" pitchFamily="34" charset="0"/>
            </a:endParaRPr>
          </a:p>
        </p:txBody>
      </p:sp>
      <p:pic>
        <p:nvPicPr>
          <p:cNvPr id="4" name="Picture 3">
            <a:extLst>
              <a:ext uri="{FF2B5EF4-FFF2-40B4-BE49-F238E27FC236}">
                <a16:creationId xmlns:a16="http://schemas.microsoft.com/office/drawing/2014/main" id="{66195F9B-5735-8846-9354-C2AD9BFDF352}"/>
              </a:ext>
            </a:extLst>
          </p:cNvPr>
          <p:cNvPicPr>
            <a:picLocks noChangeAspect="1"/>
          </p:cNvPicPr>
          <p:nvPr/>
        </p:nvPicPr>
        <p:blipFill>
          <a:blip r:embed="rId3"/>
          <a:stretch>
            <a:fillRect/>
          </a:stretch>
        </p:blipFill>
        <p:spPr>
          <a:xfrm>
            <a:off x="0" y="0"/>
            <a:ext cx="1927952" cy="1970122"/>
          </a:xfrm>
          <a:prstGeom prst="rect">
            <a:avLst/>
          </a:prstGeom>
        </p:spPr>
      </p:pic>
      <p:pic>
        <p:nvPicPr>
          <p:cNvPr id="5" name="Picture 4">
            <a:extLst>
              <a:ext uri="{FF2B5EF4-FFF2-40B4-BE49-F238E27FC236}">
                <a16:creationId xmlns:a16="http://schemas.microsoft.com/office/drawing/2014/main" id="{B35279BE-BF73-8547-B98F-ED628E46DAE1}"/>
              </a:ext>
            </a:extLst>
          </p:cNvPr>
          <p:cNvPicPr>
            <a:picLocks noChangeAspect="1"/>
          </p:cNvPicPr>
          <p:nvPr/>
        </p:nvPicPr>
        <p:blipFill>
          <a:blip r:embed="rId4"/>
          <a:stretch>
            <a:fillRect/>
          </a:stretch>
        </p:blipFill>
        <p:spPr>
          <a:xfrm>
            <a:off x="8604173" y="5380759"/>
            <a:ext cx="3587827" cy="1524537"/>
          </a:xfrm>
          <a:prstGeom prst="rect">
            <a:avLst/>
          </a:prstGeom>
        </p:spPr>
      </p:pic>
      <p:pic>
        <p:nvPicPr>
          <p:cNvPr id="11" name="Picture 10">
            <a:extLst>
              <a:ext uri="{FF2B5EF4-FFF2-40B4-BE49-F238E27FC236}">
                <a16:creationId xmlns:a16="http://schemas.microsoft.com/office/drawing/2014/main" id="{D950B95C-6D90-3750-F686-5F4FB3623C88}"/>
              </a:ext>
            </a:extLst>
          </p:cNvPr>
          <p:cNvPicPr>
            <a:picLocks noChangeAspect="1"/>
          </p:cNvPicPr>
          <p:nvPr/>
        </p:nvPicPr>
        <p:blipFill>
          <a:blip r:embed="rId5"/>
          <a:stretch>
            <a:fillRect/>
          </a:stretch>
        </p:blipFill>
        <p:spPr>
          <a:xfrm>
            <a:off x="1927952" y="2139211"/>
            <a:ext cx="8862060" cy="3241548"/>
          </a:xfrm>
          <a:prstGeom prst="rect">
            <a:avLst/>
          </a:prstGeom>
        </p:spPr>
      </p:pic>
    </p:spTree>
    <p:extLst>
      <p:ext uri="{BB962C8B-B14F-4D97-AF65-F5344CB8AC3E}">
        <p14:creationId xmlns:p14="http://schemas.microsoft.com/office/powerpoint/2010/main" val="32078467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622C55-A4F0-824D-832C-972E30CD4D5E}"/>
              </a:ext>
            </a:extLst>
          </p:cNvPr>
          <p:cNvSpPr>
            <a:spLocks noGrp="1"/>
          </p:cNvSpPr>
          <p:nvPr>
            <p:ph type="title"/>
          </p:nvPr>
        </p:nvSpPr>
        <p:spPr>
          <a:xfrm>
            <a:off x="2192357" y="275422"/>
            <a:ext cx="9364337" cy="1531343"/>
          </a:xfrm>
        </p:spPr>
        <p:txBody>
          <a:bodyPr>
            <a:normAutofit fontScale="90000"/>
          </a:bodyPr>
          <a:lstStyle/>
          <a:p>
            <a:r>
              <a:rPr lang="en-US" sz="4000" dirty="0">
                <a:solidFill>
                  <a:srgbClr val="5ED1EC"/>
                </a:solidFill>
                <a:latin typeface="Century Gothic" panose="020B0502020202020204" pitchFamily="34" charset="0"/>
              </a:rPr>
              <a:t>3. Skills development and </a:t>
            </a:r>
            <a:br>
              <a:rPr lang="en-US" sz="4000" dirty="0">
                <a:solidFill>
                  <a:srgbClr val="5ED1EC"/>
                </a:solidFill>
                <a:latin typeface="Century Gothic" panose="020B0502020202020204" pitchFamily="34" charset="0"/>
              </a:rPr>
            </a:br>
            <a:r>
              <a:rPr lang="en-US" sz="4000" dirty="0">
                <a:solidFill>
                  <a:srgbClr val="5ED1EC"/>
                </a:solidFill>
                <a:latin typeface="Century Gothic" panose="020B0502020202020204" pitchFamily="34" charset="0"/>
              </a:rPr>
              <a:t>capacity building</a:t>
            </a:r>
            <a:br>
              <a:rPr lang="en-US" sz="4000" b="1" dirty="0">
                <a:solidFill>
                  <a:srgbClr val="00B0F0"/>
                </a:solidFill>
                <a:latin typeface="Century Gothic" panose="020B0502020202020204" pitchFamily="34" charset="0"/>
              </a:rPr>
            </a:br>
            <a:endParaRPr lang="en-US" sz="4000" b="1" dirty="0">
              <a:solidFill>
                <a:srgbClr val="00B0F0"/>
              </a:solidFill>
              <a:latin typeface="Century Gothic" panose="020B0502020202020204" pitchFamily="34" charset="0"/>
            </a:endParaRPr>
          </a:p>
        </p:txBody>
      </p:sp>
      <p:pic>
        <p:nvPicPr>
          <p:cNvPr id="4" name="Picture 3">
            <a:extLst>
              <a:ext uri="{FF2B5EF4-FFF2-40B4-BE49-F238E27FC236}">
                <a16:creationId xmlns:a16="http://schemas.microsoft.com/office/drawing/2014/main" id="{66195F9B-5735-8846-9354-C2AD9BFDF352}"/>
              </a:ext>
            </a:extLst>
          </p:cNvPr>
          <p:cNvPicPr>
            <a:picLocks noChangeAspect="1"/>
          </p:cNvPicPr>
          <p:nvPr/>
        </p:nvPicPr>
        <p:blipFill>
          <a:blip r:embed="rId3"/>
          <a:stretch>
            <a:fillRect/>
          </a:stretch>
        </p:blipFill>
        <p:spPr>
          <a:xfrm>
            <a:off x="0" y="0"/>
            <a:ext cx="1927952" cy="1970122"/>
          </a:xfrm>
          <a:prstGeom prst="rect">
            <a:avLst/>
          </a:prstGeom>
        </p:spPr>
      </p:pic>
      <p:pic>
        <p:nvPicPr>
          <p:cNvPr id="5" name="Picture 4">
            <a:extLst>
              <a:ext uri="{FF2B5EF4-FFF2-40B4-BE49-F238E27FC236}">
                <a16:creationId xmlns:a16="http://schemas.microsoft.com/office/drawing/2014/main" id="{B35279BE-BF73-8547-B98F-ED628E46DAE1}"/>
              </a:ext>
            </a:extLst>
          </p:cNvPr>
          <p:cNvPicPr>
            <a:picLocks noChangeAspect="1"/>
          </p:cNvPicPr>
          <p:nvPr/>
        </p:nvPicPr>
        <p:blipFill>
          <a:blip r:embed="rId4"/>
          <a:stretch>
            <a:fillRect/>
          </a:stretch>
        </p:blipFill>
        <p:spPr>
          <a:xfrm>
            <a:off x="8604173" y="5380759"/>
            <a:ext cx="3587827" cy="1524537"/>
          </a:xfrm>
          <a:prstGeom prst="rect">
            <a:avLst/>
          </a:prstGeom>
        </p:spPr>
      </p:pic>
      <p:pic>
        <p:nvPicPr>
          <p:cNvPr id="3" name="Picture 2">
            <a:extLst>
              <a:ext uri="{FF2B5EF4-FFF2-40B4-BE49-F238E27FC236}">
                <a16:creationId xmlns:a16="http://schemas.microsoft.com/office/drawing/2014/main" id="{72AA67CC-C3F6-E0CD-EB2C-C033278F7566}"/>
              </a:ext>
            </a:extLst>
          </p:cNvPr>
          <p:cNvPicPr>
            <a:picLocks noChangeAspect="1"/>
          </p:cNvPicPr>
          <p:nvPr/>
        </p:nvPicPr>
        <p:blipFill>
          <a:blip r:embed="rId5"/>
          <a:stretch>
            <a:fillRect/>
          </a:stretch>
        </p:blipFill>
        <p:spPr>
          <a:xfrm>
            <a:off x="1795598" y="1741932"/>
            <a:ext cx="8862060" cy="5116068"/>
          </a:xfrm>
          <a:prstGeom prst="rect">
            <a:avLst/>
          </a:prstGeom>
        </p:spPr>
      </p:pic>
    </p:spTree>
    <p:extLst>
      <p:ext uri="{BB962C8B-B14F-4D97-AF65-F5344CB8AC3E}">
        <p14:creationId xmlns:p14="http://schemas.microsoft.com/office/powerpoint/2010/main" val="37206709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487</TotalTime>
  <Words>1133</Words>
  <Application>Microsoft Office PowerPoint</Application>
  <PresentationFormat>Widescreen</PresentationFormat>
  <Paragraphs>143</Paragraphs>
  <Slides>17</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Calibri</vt:lpstr>
      <vt:lpstr>Calibri Light</vt:lpstr>
      <vt:lpstr>Century Gothic</vt:lpstr>
      <vt:lpstr>Palatino Linotype</vt:lpstr>
      <vt:lpstr>Times New Roman</vt:lpstr>
      <vt:lpstr>Office Theme</vt:lpstr>
      <vt:lpstr>PowerPoint Presentation</vt:lpstr>
      <vt:lpstr>Welcome </vt:lpstr>
      <vt:lpstr> Our strength</vt:lpstr>
      <vt:lpstr> Reflections </vt:lpstr>
      <vt:lpstr> Strategic plan 2022 - 2024 </vt:lpstr>
      <vt:lpstr> Strategic plan 2022 - 2024 </vt:lpstr>
      <vt:lpstr>1. Lobbying and Advocacy, partnerships and government liaison </vt:lpstr>
      <vt:lpstr> 2. Information sharing </vt:lpstr>
      <vt:lpstr>3. Skills development and  capacity building </vt:lpstr>
      <vt:lpstr>4. Administrative support and coordination </vt:lpstr>
      <vt:lpstr>Membership </vt:lpstr>
      <vt:lpstr>Capacity building initiatives </vt:lpstr>
      <vt:lpstr>Advocacy </vt:lpstr>
      <vt:lpstr>Marketing and information sharing</vt:lpstr>
      <vt:lpstr>Projects </vt:lpstr>
      <vt:lpstr>Conclusion</vt:lpstr>
      <vt:lpstr>Contact details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Employment Stimulus Relief Fund Background and context</dc:title>
  <dc:creator>Monica Stach</dc:creator>
  <cp:lastModifiedBy>Monica Stach</cp:lastModifiedBy>
  <cp:revision>12</cp:revision>
  <cp:lastPrinted>2021-11-29T07:50:29Z</cp:lastPrinted>
  <dcterms:created xsi:type="dcterms:W3CDTF">2021-11-26T08:28:35Z</dcterms:created>
  <dcterms:modified xsi:type="dcterms:W3CDTF">2022-06-20T18:17:38Z</dcterms:modified>
</cp:coreProperties>
</file>